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8" r:id="rId3"/>
    <p:sldId id="319" r:id="rId4"/>
    <p:sldId id="313" r:id="rId5"/>
    <p:sldId id="314" r:id="rId6"/>
    <p:sldId id="301" r:id="rId7"/>
    <p:sldId id="309" r:id="rId8"/>
    <p:sldId id="310" r:id="rId9"/>
    <p:sldId id="311" r:id="rId10"/>
    <p:sldId id="312" r:id="rId11"/>
    <p:sldId id="315" r:id="rId12"/>
    <p:sldId id="316" r:id="rId13"/>
    <p:sldId id="317" r:id="rId14"/>
    <p:sldId id="28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4000" baseline="0">
                <a:latin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1/6/18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1/6/18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1/6/18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84336" y="277401"/>
            <a:ext cx="10339437" cy="875506"/>
          </a:xfrm>
        </p:spPr>
        <p:txBody>
          <a:bodyPr/>
          <a:lstStyle>
            <a:lvl1pPr>
              <a:defRPr baseline="0">
                <a:latin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584337" y="1377695"/>
            <a:ext cx="10339437" cy="4952453"/>
          </a:xfrm>
        </p:spPr>
        <p:txBody>
          <a:bodyPr/>
          <a:lstStyle>
            <a:lvl1pPr>
              <a:defRPr sz="2400" baseline="0">
                <a:latin typeface="Arial" panose="020B0604020202020204" pitchFamily="34" charset="0"/>
              </a:defRPr>
            </a:lvl1pPr>
            <a:lvl2pPr>
              <a:defRPr sz="2000" baseline="0">
                <a:latin typeface="Arial" panose="020B0604020202020204" pitchFamily="34" charset="0"/>
              </a:defRPr>
            </a:lvl2pPr>
            <a:lvl3pPr>
              <a:defRPr sz="1600" baseline="0">
                <a:latin typeface="Arial" panose="020B0604020202020204" pitchFamily="34" charset="0"/>
              </a:defRPr>
            </a:lvl3pPr>
            <a:lvl4pPr>
              <a:defRPr sz="1400">
                <a:latin typeface="Arial" panose="020B0604020202020204" pitchFamily="34" charset="0"/>
                <a:cs typeface="Arial"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361611" y="6393642"/>
            <a:ext cx="1562162" cy="370396"/>
          </a:xfrm>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a:xfrm>
            <a:off x="1584336" y="6398913"/>
            <a:ext cx="8624874" cy="365125"/>
          </a:xfrm>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84338" y="2058750"/>
            <a:ext cx="10315054" cy="1468800"/>
          </a:xfrm>
        </p:spPr>
        <p:txBody>
          <a:bodyPr anchor="b"/>
          <a:lstStyle>
            <a:lvl1pPr algn="l">
              <a:defRPr sz="4000" b="0" cap="none" baseline="0">
                <a:latin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1584338" y="3530129"/>
            <a:ext cx="10315054"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10361612" y="6130437"/>
            <a:ext cx="1537780" cy="370396"/>
          </a:xfrm>
        </p:spPr>
        <p:txBody>
          <a:bodyPr/>
          <a:lstStyle/>
          <a:p>
            <a:fld id="{B61BEF0D-F0BB-DE4B-95CE-6DB70DBA9567}" type="datetimeFigureOut">
              <a:rPr lang="en-US"/>
              <a:pPr/>
              <a:t>1/6/18</a:t>
            </a:fld>
            <a:endParaRPr lang="en-US"/>
          </a:p>
        </p:txBody>
      </p:sp>
      <p:sp>
        <p:nvSpPr>
          <p:cNvPr id="5" name="Footer Placeholder 4"/>
          <p:cNvSpPr>
            <a:spLocks noGrp="1"/>
          </p:cNvSpPr>
          <p:nvPr>
            <p:ph type="ftr" sz="quarter" idx="11"/>
          </p:nvPr>
        </p:nvSpPr>
        <p:spPr>
          <a:xfrm>
            <a:off x="1584338" y="6135808"/>
            <a:ext cx="8624873" cy="365125"/>
          </a:xfrm>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584338" y="624110"/>
            <a:ext cx="10315054" cy="1280890"/>
          </a:xfrm>
        </p:spPr>
        <p:txBody>
          <a:bodyPr/>
          <a:lstStyle>
            <a:lvl1pPr>
              <a:defRPr baseline="0">
                <a:latin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584338" y="2133600"/>
            <a:ext cx="5096878"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912864" y="2126222"/>
            <a:ext cx="4986528"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10361612" y="6130437"/>
            <a:ext cx="1537780" cy="370396"/>
          </a:xfrm>
        </p:spPr>
        <p:txBody>
          <a:bodyPr/>
          <a:lstStyle/>
          <a:p>
            <a:fld id="{B61BEF0D-F0BB-DE4B-95CE-6DB70DBA9567}" type="datetimeFigureOut">
              <a:rPr lang="en-US"/>
              <a:pPr/>
              <a:t>1/6/18</a:t>
            </a:fld>
            <a:endParaRPr lang="en-US"/>
          </a:p>
        </p:txBody>
      </p:sp>
      <p:sp>
        <p:nvSpPr>
          <p:cNvPr id="6" name="Footer Placeholder 5"/>
          <p:cNvSpPr>
            <a:spLocks noGrp="1"/>
          </p:cNvSpPr>
          <p:nvPr>
            <p:ph type="ftr" sz="quarter" idx="11"/>
          </p:nvPr>
        </p:nvSpPr>
        <p:spPr>
          <a:xfrm>
            <a:off x="1584338" y="6135808"/>
            <a:ext cx="8624873" cy="365125"/>
          </a:xfrm>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a:xfrm>
            <a:off x="1584338" y="624110"/>
            <a:ext cx="10254094" cy="1280890"/>
          </a:xfrm>
        </p:spPr>
        <p:txBody>
          <a:bodyPr/>
          <a:lstStyle/>
          <a:p>
            <a:r>
              <a:rPr lang="en-US" dirty="0"/>
              <a:t>Click to edit Master title style</a:t>
            </a:r>
          </a:p>
        </p:txBody>
      </p:sp>
      <p:sp>
        <p:nvSpPr>
          <p:cNvPr id="3" name="Text Placeholder 2"/>
          <p:cNvSpPr>
            <a:spLocks noGrp="1"/>
          </p:cNvSpPr>
          <p:nvPr>
            <p:ph type="body" idx="1"/>
          </p:nvPr>
        </p:nvSpPr>
        <p:spPr>
          <a:xfrm>
            <a:off x="1584339" y="1972703"/>
            <a:ext cx="507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584338" y="2548966"/>
            <a:ext cx="5072495"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12865" y="1969475"/>
            <a:ext cx="492556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912864" y="2545738"/>
            <a:ext cx="4925567"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361612" y="6130437"/>
            <a:ext cx="1476819" cy="370396"/>
          </a:xfrm>
        </p:spPr>
        <p:txBody>
          <a:bodyPr/>
          <a:lstStyle/>
          <a:p>
            <a:fld id="{B61BEF0D-F0BB-DE4B-95CE-6DB70DBA9567}" type="datetimeFigureOut">
              <a:rPr lang="en-US"/>
              <a:pPr/>
              <a:t>1/6/18</a:t>
            </a:fld>
            <a:endParaRPr lang="en-US"/>
          </a:p>
        </p:txBody>
      </p:sp>
      <p:sp>
        <p:nvSpPr>
          <p:cNvPr id="8" name="Footer Placeholder 7"/>
          <p:cNvSpPr>
            <a:spLocks noGrp="1"/>
          </p:cNvSpPr>
          <p:nvPr>
            <p:ph type="ftr" sz="quarter" idx="11"/>
          </p:nvPr>
        </p:nvSpPr>
        <p:spPr>
          <a:xfrm>
            <a:off x="1584338" y="6135808"/>
            <a:ext cx="8624873" cy="365125"/>
          </a:xfrm>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84338" y="624110"/>
            <a:ext cx="10339438" cy="128089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a:pPr/>
              <a:t>1/6/18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1/6/18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1/6/18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1/6/18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1/6/18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881" y="2347783"/>
            <a:ext cx="10882486" cy="1190897"/>
          </a:xfrm>
        </p:spPr>
        <p:txBody>
          <a:bodyPr>
            <a:noAutofit/>
          </a:bodyPr>
          <a:lstStyle/>
          <a:p>
            <a:pPr algn="ctr">
              <a:spcBef>
                <a:spcPts val="600"/>
              </a:spcBef>
              <a:spcAft>
                <a:spcPts val="600"/>
              </a:spcAft>
            </a:pPr>
            <a:r>
              <a:rPr lang="en-US" sz="3000" b="1" err="1">
                <a:solidFill>
                  <a:srgbClr val="0000FF"/>
                </a:solidFill>
              </a:rPr>
              <a:t>SINH</a:t>
            </a:r>
            <a:r>
              <a:rPr lang="en-US" sz="3000" b="1">
                <a:solidFill>
                  <a:srgbClr val="0000FF"/>
                </a:solidFill>
              </a:rPr>
              <a:t> </a:t>
            </a:r>
            <a:r>
              <a:rPr lang="en-US" sz="3000" b="1" err="1">
                <a:solidFill>
                  <a:srgbClr val="0000FF"/>
                </a:solidFill>
              </a:rPr>
              <a:t>HOẠT</a:t>
            </a:r>
            <a:r>
              <a:rPr lang="en-US" sz="3000" b="1">
                <a:solidFill>
                  <a:srgbClr val="0000FF"/>
                </a:solidFill>
              </a:rPr>
              <a:t> </a:t>
            </a:r>
            <a:r>
              <a:rPr lang="en-US" sz="3000" b="1" err="1">
                <a:solidFill>
                  <a:srgbClr val="0000FF"/>
                </a:solidFill>
              </a:rPr>
              <a:t>TỔ</a:t>
            </a:r>
            <a:r>
              <a:rPr lang="en-US" sz="3000" b="1">
                <a:solidFill>
                  <a:srgbClr val="0000FF"/>
                </a:solidFill>
              </a:rPr>
              <a:t>, </a:t>
            </a:r>
            <a:r>
              <a:rPr lang="en-US" sz="3000" b="1" err="1">
                <a:solidFill>
                  <a:srgbClr val="0000FF"/>
                </a:solidFill>
              </a:rPr>
              <a:t>NHÓM</a:t>
            </a:r>
            <a:r>
              <a:rPr lang="en-US" sz="3000" b="1">
                <a:solidFill>
                  <a:srgbClr val="0000FF"/>
                </a:solidFill>
              </a:rPr>
              <a:t> </a:t>
            </a:r>
            <a:r>
              <a:rPr lang="en-US" sz="3000" b="1" err="1">
                <a:solidFill>
                  <a:srgbClr val="0000FF"/>
                </a:solidFill>
              </a:rPr>
              <a:t>CHUYÊN</a:t>
            </a:r>
            <a:r>
              <a:rPr lang="en-US" sz="3000" b="1">
                <a:solidFill>
                  <a:srgbClr val="0000FF"/>
                </a:solidFill>
              </a:rPr>
              <a:t> </a:t>
            </a:r>
            <a:r>
              <a:rPr lang="en-US" sz="3000" b="1" err="1">
                <a:solidFill>
                  <a:srgbClr val="0000FF"/>
                </a:solidFill>
              </a:rPr>
              <a:t>MÔN</a:t>
            </a:r>
            <a:br>
              <a:rPr lang="en-US" sz="3000" b="1">
                <a:solidFill>
                  <a:srgbClr val="0000FF"/>
                </a:solidFill>
              </a:rPr>
            </a:br>
            <a:r>
              <a:rPr lang="en-US" sz="3000" b="1" err="1">
                <a:solidFill>
                  <a:srgbClr val="0000FF"/>
                </a:solidFill>
              </a:rPr>
              <a:t>VỀ</a:t>
            </a:r>
            <a:r>
              <a:rPr lang="en-US" sz="3000" b="1">
                <a:solidFill>
                  <a:srgbClr val="0000FF"/>
                </a:solidFill>
              </a:rPr>
              <a:t> </a:t>
            </a:r>
            <a:r>
              <a:rPr lang="en-US" sz="3000" b="1" err="1">
                <a:solidFill>
                  <a:srgbClr val="0000FF"/>
                </a:solidFill>
              </a:rPr>
              <a:t>TỔ</a:t>
            </a:r>
            <a:r>
              <a:rPr lang="en-US" sz="3000" b="1">
                <a:solidFill>
                  <a:srgbClr val="0000FF"/>
                </a:solidFill>
              </a:rPr>
              <a:t> </a:t>
            </a:r>
            <a:r>
              <a:rPr lang="en-US" sz="3000" b="1" err="1">
                <a:solidFill>
                  <a:srgbClr val="0000FF"/>
                </a:solidFill>
              </a:rPr>
              <a:t>CHỨC</a:t>
            </a:r>
            <a:r>
              <a:rPr lang="en-US" sz="3000" b="1">
                <a:solidFill>
                  <a:srgbClr val="0000FF"/>
                </a:solidFill>
              </a:rPr>
              <a:t> </a:t>
            </a:r>
            <a:r>
              <a:rPr lang="en-US" sz="3000" b="1" err="1">
                <a:solidFill>
                  <a:srgbClr val="0000FF"/>
                </a:solidFill>
              </a:rPr>
              <a:t>HOẠT</a:t>
            </a:r>
            <a:r>
              <a:rPr lang="en-US" sz="3000" b="1">
                <a:solidFill>
                  <a:srgbClr val="0000FF"/>
                </a:solidFill>
              </a:rPr>
              <a:t> </a:t>
            </a:r>
            <a:r>
              <a:rPr lang="en-US" sz="3000" b="1" err="1">
                <a:solidFill>
                  <a:srgbClr val="0000FF"/>
                </a:solidFill>
              </a:rPr>
              <a:t>ĐỘNG</a:t>
            </a:r>
            <a:r>
              <a:rPr lang="en-US" sz="3000" b="1">
                <a:solidFill>
                  <a:srgbClr val="0000FF"/>
                </a:solidFill>
              </a:rPr>
              <a:t> </a:t>
            </a:r>
            <a:r>
              <a:rPr lang="en-US" sz="3000" b="1" err="1">
                <a:solidFill>
                  <a:srgbClr val="0000FF"/>
                </a:solidFill>
              </a:rPr>
              <a:t>TỰ</a:t>
            </a:r>
            <a:r>
              <a:rPr lang="en-US" sz="3000" b="1">
                <a:solidFill>
                  <a:srgbClr val="0000FF"/>
                </a:solidFill>
              </a:rPr>
              <a:t> </a:t>
            </a:r>
            <a:r>
              <a:rPr lang="en-US" sz="3000" b="1" err="1">
                <a:solidFill>
                  <a:srgbClr val="0000FF"/>
                </a:solidFill>
              </a:rPr>
              <a:t>HỌC</a:t>
            </a:r>
            <a:r>
              <a:rPr lang="en-US" sz="3000" b="1">
                <a:solidFill>
                  <a:srgbClr val="0000FF"/>
                </a:solidFill>
              </a:rPr>
              <a:t> </a:t>
            </a:r>
            <a:r>
              <a:rPr lang="en-US" sz="3000" b="1" err="1">
                <a:solidFill>
                  <a:srgbClr val="0000FF"/>
                </a:solidFill>
              </a:rPr>
              <a:t>CỦA</a:t>
            </a:r>
            <a:r>
              <a:rPr lang="en-US" sz="3000" b="1">
                <a:solidFill>
                  <a:srgbClr val="0000FF"/>
                </a:solidFill>
              </a:rPr>
              <a:t> </a:t>
            </a:r>
            <a:r>
              <a:rPr lang="en-US" sz="3000" b="1" err="1">
                <a:solidFill>
                  <a:srgbClr val="0000FF"/>
                </a:solidFill>
              </a:rPr>
              <a:t>HỌC</a:t>
            </a:r>
            <a:r>
              <a:rPr lang="en-US" sz="3000" b="1">
                <a:solidFill>
                  <a:srgbClr val="0000FF"/>
                </a:solidFill>
              </a:rPr>
              <a:t> </a:t>
            </a:r>
            <a:r>
              <a:rPr lang="en-US" sz="3000" b="1" err="1">
                <a:solidFill>
                  <a:srgbClr val="0000FF"/>
                </a:solidFill>
              </a:rPr>
              <a:t>SINH</a:t>
            </a:r>
            <a:endParaRPr lang="en-US" sz="3000" b="1">
              <a:solidFill>
                <a:srgbClr val="0000FF"/>
              </a:solidFill>
            </a:endParaRPr>
          </a:p>
        </p:txBody>
      </p:sp>
      <p:sp>
        <p:nvSpPr>
          <p:cNvPr id="3" name="Subtitle 2"/>
          <p:cNvSpPr>
            <a:spLocks noGrp="1"/>
          </p:cNvSpPr>
          <p:nvPr>
            <p:ph type="subTitle" idx="1"/>
          </p:nvPr>
        </p:nvSpPr>
        <p:spPr>
          <a:xfrm>
            <a:off x="1602562" y="4070021"/>
            <a:ext cx="9737124" cy="543543"/>
          </a:xfrm>
        </p:spPr>
        <p:txBody>
          <a:bodyPr/>
          <a:lstStyle/>
          <a:p>
            <a:pPr algn="ctr"/>
            <a:r>
              <a:rPr lang="en-US" dirty="0" err="1"/>
              <a:t>VỤ</a:t>
            </a:r>
            <a:r>
              <a:rPr lang="en-US" dirty="0"/>
              <a:t> </a:t>
            </a:r>
            <a:r>
              <a:rPr lang="en-US" dirty="0" err="1"/>
              <a:t>GIÁO</a:t>
            </a:r>
            <a:r>
              <a:rPr lang="en-US" dirty="0"/>
              <a:t> </a:t>
            </a:r>
            <a:r>
              <a:rPr lang="en-US" dirty="0" err="1"/>
              <a:t>DỤC</a:t>
            </a:r>
            <a:r>
              <a:rPr lang="en-US" dirty="0"/>
              <a:t> </a:t>
            </a:r>
            <a:r>
              <a:rPr lang="en-US" dirty="0" err="1"/>
              <a:t>TRUNG</a:t>
            </a:r>
            <a:r>
              <a:rPr lang="en-US" dirty="0"/>
              <a:t> </a:t>
            </a:r>
            <a:r>
              <a:rPr lang="en-US" dirty="0" err="1"/>
              <a:t>HỌC</a:t>
            </a:r>
            <a:endParaRPr lang="en-US" dirty="0"/>
          </a:p>
        </p:txBody>
      </p:sp>
    </p:spTree>
    <p:extLst>
      <p:ext uri="{BB962C8B-B14F-4D97-AF65-F5344CB8AC3E}">
        <p14:creationId xmlns:p14="http://schemas.microsoft.com/office/powerpoint/2010/main" val="1787670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E1C2-2D20-471F-A003-0D0006B9307A}"/>
              </a:ext>
            </a:extLst>
          </p:cNvPr>
          <p:cNvSpPr>
            <a:spLocks noGrp="1"/>
          </p:cNvSpPr>
          <p:nvPr>
            <p:ph type="title"/>
          </p:nvPr>
        </p:nvSpPr>
        <p:spPr/>
        <p:txBody>
          <a:bodyPr/>
          <a:lstStyle/>
          <a:p>
            <a:r>
              <a:rPr lang="en-US">
                <a:solidFill>
                  <a:srgbClr val="FF0000"/>
                </a:solidFill>
              </a:rPr>
              <a:t>Hoạt động vận dụng và mở rộng</a:t>
            </a:r>
          </a:p>
        </p:txBody>
      </p:sp>
      <p:sp>
        <p:nvSpPr>
          <p:cNvPr id="3" name="Content Placeholder 2">
            <a:extLst>
              <a:ext uri="{FF2B5EF4-FFF2-40B4-BE49-F238E27FC236}">
                <a16:creationId xmlns:a16="http://schemas.microsoft.com/office/drawing/2014/main" id="{8E0B19A1-634E-4BDB-AE8E-30135F663DCA}"/>
              </a:ext>
            </a:extLst>
          </p:cNvPr>
          <p:cNvSpPr>
            <a:spLocks noGrp="1"/>
          </p:cNvSpPr>
          <p:nvPr>
            <p:ph idx="1"/>
          </p:nvPr>
        </p:nvSpPr>
        <p:spPr>
          <a:xfrm>
            <a:off x="1584337" y="1013254"/>
            <a:ext cx="10339437" cy="5609967"/>
          </a:xfrm>
        </p:spPr>
        <p:txBody>
          <a:bodyPr>
            <a:normAutofit/>
          </a:bodyPr>
          <a:lstStyle/>
          <a:p>
            <a:r>
              <a:rPr lang="en-US" sz="2800">
                <a:solidFill>
                  <a:srgbClr val="0000FF"/>
                </a:solidFill>
              </a:rPr>
              <a:t>Mục </a:t>
            </a:r>
            <a:r>
              <a:rPr lang="en-US" sz="2800" err="1">
                <a:solidFill>
                  <a:srgbClr val="0000FF"/>
                </a:solidFill>
              </a:rPr>
              <a:t>đích</a:t>
            </a:r>
            <a:r>
              <a:rPr lang="en-US" sz="2800">
                <a:solidFill>
                  <a:srgbClr val="0000FF"/>
                </a:solidFill>
              </a:rPr>
              <a:t>: </a:t>
            </a:r>
            <a:r>
              <a:rPr lang="en-US" sz="2800" err="1">
                <a:solidFill>
                  <a:schemeClr val="tx1"/>
                </a:solidFill>
              </a:rPr>
              <a:t>Vận</a:t>
            </a:r>
            <a:r>
              <a:rPr lang="en-US" sz="2800">
                <a:solidFill>
                  <a:schemeClr val="tx1"/>
                </a:solidFill>
              </a:rPr>
              <a:t> dụng và mở </a:t>
            </a:r>
            <a:r>
              <a:rPr lang="en-US" sz="2800" err="1">
                <a:solidFill>
                  <a:schemeClr val="tx1"/>
                </a:solidFill>
              </a:rPr>
              <a:t>kiến</a:t>
            </a:r>
            <a:r>
              <a:rPr lang="en-US" sz="2800">
                <a:solidFill>
                  <a:schemeClr val="tx1"/>
                </a:solidFill>
              </a:rPr>
              <a:t> </a:t>
            </a:r>
            <a:r>
              <a:rPr lang="en-US" sz="2800" err="1">
                <a:solidFill>
                  <a:schemeClr val="tx1"/>
                </a:solidFill>
              </a:rPr>
              <a:t>thức</a:t>
            </a:r>
            <a:r>
              <a:rPr lang="en-US" sz="2800">
                <a:solidFill>
                  <a:schemeClr val="tx1"/>
                </a:solidFill>
              </a:rPr>
              <a:t> trong </a:t>
            </a:r>
            <a:r>
              <a:rPr lang="en-US" sz="2800" err="1">
                <a:solidFill>
                  <a:schemeClr val="tx1"/>
                </a:solidFill>
              </a:rPr>
              <a:t>thực</a:t>
            </a:r>
            <a:r>
              <a:rPr lang="en-US" sz="2800">
                <a:solidFill>
                  <a:schemeClr val="tx1"/>
                </a:solidFill>
              </a:rPr>
              <a:t> tiễn</a:t>
            </a:r>
          </a:p>
          <a:p>
            <a:r>
              <a:rPr lang="en-US" sz="2800">
                <a:solidFill>
                  <a:srgbClr val="0000FF"/>
                </a:solidFill>
              </a:rPr>
              <a:t>Nội dung hoạt động: </a:t>
            </a:r>
            <a:r>
              <a:rPr lang="en-US" sz="2800">
                <a:solidFill>
                  <a:schemeClr val="tx1"/>
                </a:solidFill>
              </a:rPr>
              <a:t>Tìm hiểu, giải </a:t>
            </a:r>
            <a:r>
              <a:rPr lang="en-US" sz="2800" err="1">
                <a:solidFill>
                  <a:schemeClr val="tx1"/>
                </a:solidFill>
              </a:rPr>
              <a:t>quyết</a:t>
            </a:r>
            <a:r>
              <a:rPr lang="en-US" sz="2800">
                <a:solidFill>
                  <a:schemeClr val="tx1"/>
                </a:solidFill>
              </a:rPr>
              <a:t> </a:t>
            </a:r>
            <a:r>
              <a:rPr lang="en-US" sz="2800" err="1">
                <a:solidFill>
                  <a:schemeClr val="tx1"/>
                </a:solidFill>
              </a:rPr>
              <a:t>tình</a:t>
            </a:r>
            <a:r>
              <a:rPr lang="en-US" sz="2800">
                <a:solidFill>
                  <a:schemeClr val="tx1"/>
                </a:solidFill>
              </a:rPr>
              <a:t> </a:t>
            </a:r>
            <a:r>
              <a:rPr lang="en-US" sz="2800" err="1">
                <a:solidFill>
                  <a:schemeClr val="tx1"/>
                </a:solidFill>
              </a:rPr>
              <a:t>huống</a:t>
            </a:r>
            <a:r>
              <a:rPr lang="en-US" sz="2800">
                <a:solidFill>
                  <a:schemeClr val="tx1"/>
                </a:solidFill>
              </a:rPr>
              <a:t>, </a:t>
            </a:r>
            <a:r>
              <a:rPr lang="en-US" sz="2800" err="1">
                <a:solidFill>
                  <a:schemeClr val="tx1"/>
                </a:solidFill>
              </a:rPr>
              <a:t>vấn</a:t>
            </a:r>
            <a:r>
              <a:rPr lang="en-US" sz="2800">
                <a:solidFill>
                  <a:schemeClr val="tx1"/>
                </a:solidFill>
              </a:rPr>
              <a:t> </a:t>
            </a:r>
            <a:r>
              <a:rPr lang="en-US" sz="2800" err="1">
                <a:solidFill>
                  <a:schemeClr val="tx1"/>
                </a:solidFill>
              </a:rPr>
              <a:t>đề</a:t>
            </a:r>
            <a:r>
              <a:rPr lang="en-US" sz="2800">
                <a:solidFill>
                  <a:schemeClr val="tx1"/>
                </a:solidFill>
              </a:rPr>
              <a:t> </a:t>
            </a:r>
            <a:r>
              <a:rPr lang="en-US" sz="2800" err="1">
                <a:solidFill>
                  <a:schemeClr val="tx1"/>
                </a:solidFill>
              </a:rPr>
              <a:t>có</a:t>
            </a:r>
            <a:r>
              <a:rPr lang="en-US" sz="2800">
                <a:solidFill>
                  <a:schemeClr val="tx1"/>
                </a:solidFill>
              </a:rPr>
              <a:t> </a:t>
            </a:r>
            <a:r>
              <a:rPr lang="en-US" sz="2800" err="1">
                <a:solidFill>
                  <a:schemeClr val="tx1"/>
                </a:solidFill>
              </a:rPr>
              <a:t>liên</a:t>
            </a:r>
            <a:r>
              <a:rPr lang="en-US" sz="2800">
                <a:solidFill>
                  <a:schemeClr val="tx1"/>
                </a:solidFill>
              </a:rPr>
              <a:t> quan trong cuộc sống</a:t>
            </a:r>
          </a:p>
          <a:p>
            <a:r>
              <a:rPr lang="en-US" sz="2800">
                <a:solidFill>
                  <a:srgbClr val="0000FF"/>
                </a:solidFill>
              </a:rPr>
              <a:t>Dự kiến sản phẩm hoạt động của học sinh: </a:t>
            </a:r>
            <a:r>
              <a:rPr lang="en-US" sz="2800">
                <a:solidFill>
                  <a:schemeClr val="tx1"/>
                </a:solidFill>
              </a:rPr>
              <a:t>Các bài báo cáo, bài trình chiếu, video, bộ s</a:t>
            </a:r>
            <a:r>
              <a:rPr lang="vi-VN" sz="2800">
                <a:solidFill>
                  <a:schemeClr val="tx1"/>
                </a:solidFill>
              </a:rPr>
              <a:t>ư</a:t>
            </a:r>
            <a:r>
              <a:rPr lang="en-US" sz="2800">
                <a:solidFill>
                  <a:schemeClr val="tx1"/>
                </a:solidFill>
              </a:rPr>
              <a:t>u tập tranh ảnh, bản đồ… khác nhau của học sinh về việc thực hiện nhiệm vụ đ</a:t>
            </a:r>
            <a:r>
              <a:rPr lang="vi-VN" sz="2800">
                <a:solidFill>
                  <a:schemeClr val="tx1"/>
                </a:solidFill>
              </a:rPr>
              <a:t>ư</a:t>
            </a:r>
            <a:r>
              <a:rPr lang="en-US" sz="2800">
                <a:solidFill>
                  <a:schemeClr val="tx1"/>
                </a:solidFill>
              </a:rPr>
              <a:t>ợc giao.</a:t>
            </a:r>
          </a:p>
          <a:p>
            <a:r>
              <a:rPr lang="en-US" sz="2800">
                <a:solidFill>
                  <a:srgbClr val="0000FF"/>
                </a:solidFill>
              </a:rPr>
              <a:t>Cách thức </a:t>
            </a:r>
            <a:r>
              <a:rPr lang="en-US" sz="2800" err="1">
                <a:solidFill>
                  <a:srgbClr val="0000FF"/>
                </a:solidFill>
              </a:rPr>
              <a:t>tổ</a:t>
            </a:r>
            <a:r>
              <a:rPr lang="en-US" sz="2800">
                <a:solidFill>
                  <a:srgbClr val="0000FF"/>
                </a:solidFill>
              </a:rPr>
              <a:t> chức hoạt động: </a:t>
            </a:r>
            <a:r>
              <a:rPr lang="en-US" sz="2800">
                <a:solidFill>
                  <a:schemeClr val="tx1"/>
                </a:solidFill>
              </a:rPr>
              <a:t>Giáo viên </a:t>
            </a:r>
            <a:r>
              <a:rPr lang="en-US" sz="2800" err="1">
                <a:solidFill>
                  <a:schemeClr val="tx1"/>
                </a:solidFill>
              </a:rPr>
              <a:t>giao</a:t>
            </a:r>
            <a:r>
              <a:rPr lang="en-US" sz="2800">
                <a:solidFill>
                  <a:schemeClr val="tx1"/>
                </a:solidFill>
              </a:rPr>
              <a:t> </a:t>
            </a:r>
            <a:r>
              <a:rPr lang="en-US" sz="2800" err="1">
                <a:solidFill>
                  <a:schemeClr val="tx1"/>
                </a:solidFill>
              </a:rPr>
              <a:t>nhiệm</a:t>
            </a:r>
            <a:r>
              <a:rPr lang="en-US" sz="2800">
                <a:solidFill>
                  <a:schemeClr val="tx1"/>
                </a:solidFill>
              </a:rPr>
              <a:t> </a:t>
            </a:r>
            <a:r>
              <a:rPr lang="en-US" sz="2800" err="1">
                <a:solidFill>
                  <a:schemeClr val="tx1"/>
                </a:solidFill>
              </a:rPr>
              <a:t>vụ</a:t>
            </a:r>
            <a:r>
              <a:rPr lang="en-US" sz="2800">
                <a:solidFill>
                  <a:schemeClr val="tx1"/>
                </a:solidFill>
              </a:rPr>
              <a:t> (</a:t>
            </a:r>
            <a:r>
              <a:rPr lang="en-US" sz="2800" err="1">
                <a:solidFill>
                  <a:schemeClr val="tx1"/>
                </a:solidFill>
              </a:rPr>
              <a:t>mô</a:t>
            </a:r>
            <a:r>
              <a:rPr lang="en-US" sz="2800">
                <a:solidFill>
                  <a:schemeClr val="tx1"/>
                </a:solidFill>
              </a:rPr>
              <a:t> </a:t>
            </a:r>
            <a:r>
              <a:rPr lang="en-US" sz="2800" err="1">
                <a:solidFill>
                  <a:schemeClr val="tx1"/>
                </a:solidFill>
              </a:rPr>
              <a:t>tả</a:t>
            </a:r>
            <a:r>
              <a:rPr lang="en-US" sz="2800">
                <a:solidFill>
                  <a:schemeClr val="tx1"/>
                </a:solidFill>
              </a:rPr>
              <a:t> </a:t>
            </a:r>
            <a:r>
              <a:rPr lang="en-US" sz="2800" err="1">
                <a:solidFill>
                  <a:schemeClr val="tx1"/>
                </a:solidFill>
              </a:rPr>
              <a:t>rõ</a:t>
            </a:r>
            <a:r>
              <a:rPr lang="en-US" sz="2800">
                <a:solidFill>
                  <a:schemeClr val="tx1"/>
                </a:solidFill>
              </a:rPr>
              <a:t> </a:t>
            </a:r>
            <a:r>
              <a:rPr lang="en-US" sz="2800" err="1">
                <a:solidFill>
                  <a:schemeClr val="tx1"/>
                </a:solidFill>
              </a:rPr>
              <a:t>yêu</a:t>
            </a:r>
            <a:r>
              <a:rPr lang="en-US" sz="2800">
                <a:solidFill>
                  <a:schemeClr val="tx1"/>
                </a:solidFill>
              </a:rPr>
              <a:t> </a:t>
            </a:r>
            <a:r>
              <a:rPr lang="en-US" sz="2800" err="1">
                <a:solidFill>
                  <a:schemeClr val="tx1"/>
                </a:solidFill>
              </a:rPr>
              <a:t>cầu</a:t>
            </a:r>
            <a:r>
              <a:rPr lang="en-US" sz="2800">
                <a:solidFill>
                  <a:schemeClr val="tx1"/>
                </a:solidFill>
              </a:rPr>
              <a:t> </a:t>
            </a:r>
            <a:r>
              <a:rPr lang="en-US" sz="2800" err="1">
                <a:solidFill>
                  <a:schemeClr val="tx1"/>
                </a:solidFill>
              </a:rPr>
              <a:t>và</a:t>
            </a:r>
            <a:r>
              <a:rPr lang="en-US" sz="2800">
                <a:solidFill>
                  <a:schemeClr val="tx1"/>
                </a:solidFill>
              </a:rPr>
              <a:t> </a:t>
            </a:r>
            <a:r>
              <a:rPr lang="en-US" sz="2800" err="1">
                <a:solidFill>
                  <a:schemeClr val="tx1"/>
                </a:solidFill>
              </a:rPr>
              <a:t>sản</a:t>
            </a:r>
            <a:r>
              <a:rPr lang="en-US" sz="2800">
                <a:solidFill>
                  <a:schemeClr val="tx1"/>
                </a:solidFill>
              </a:rPr>
              <a:t> </a:t>
            </a:r>
            <a:r>
              <a:rPr lang="en-US" sz="2800" err="1">
                <a:solidFill>
                  <a:schemeClr val="tx1"/>
                </a:solidFill>
              </a:rPr>
              <a:t>phẩm</a:t>
            </a:r>
            <a:r>
              <a:rPr lang="en-US" sz="2800">
                <a:solidFill>
                  <a:schemeClr val="tx1"/>
                </a:solidFill>
              </a:rPr>
              <a:t>); Học sinh </a:t>
            </a:r>
            <a:r>
              <a:rPr lang="en-US" sz="2800" err="1">
                <a:solidFill>
                  <a:schemeClr val="tx1"/>
                </a:solidFill>
              </a:rPr>
              <a:t>thực</a:t>
            </a:r>
            <a:r>
              <a:rPr lang="en-US" sz="2800">
                <a:solidFill>
                  <a:schemeClr val="tx1"/>
                </a:solidFill>
              </a:rPr>
              <a:t> </a:t>
            </a:r>
            <a:r>
              <a:rPr lang="en-US" sz="2800" err="1">
                <a:solidFill>
                  <a:schemeClr val="tx1"/>
                </a:solidFill>
              </a:rPr>
              <a:t>hiện</a:t>
            </a:r>
            <a:r>
              <a:rPr lang="en-US" sz="2800">
                <a:solidFill>
                  <a:schemeClr val="tx1"/>
                </a:solidFill>
              </a:rPr>
              <a:t> (</a:t>
            </a:r>
            <a:r>
              <a:rPr lang="en-US" sz="2800" err="1">
                <a:solidFill>
                  <a:schemeClr val="tx1"/>
                </a:solidFill>
              </a:rPr>
              <a:t>theo</a:t>
            </a:r>
            <a:r>
              <a:rPr lang="en-US" sz="2800">
                <a:solidFill>
                  <a:schemeClr val="tx1"/>
                </a:solidFill>
              </a:rPr>
              <a:t> </a:t>
            </a:r>
            <a:r>
              <a:rPr lang="en-US" sz="2800" err="1">
                <a:solidFill>
                  <a:schemeClr val="tx1"/>
                </a:solidFill>
              </a:rPr>
              <a:t>nhóm</a:t>
            </a:r>
            <a:r>
              <a:rPr lang="en-US" sz="2800">
                <a:solidFill>
                  <a:schemeClr val="tx1"/>
                </a:solidFill>
              </a:rPr>
              <a:t> </a:t>
            </a:r>
            <a:r>
              <a:rPr lang="en-US" sz="2800" err="1">
                <a:solidFill>
                  <a:schemeClr val="tx1"/>
                </a:solidFill>
              </a:rPr>
              <a:t>hoặc</a:t>
            </a:r>
            <a:r>
              <a:rPr lang="en-US" sz="2800">
                <a:solidFill>
                  <a:schemeClr val="tx1"/>
                </a:solidFill>
              </a:rPr>
              <a:t> </a:t>
            </a:r>
            <a:r>
              <a:rPr lang="en-US" sz="2800" err="1">
                <a:solidFill>
                  <a:schemeClr val="tx1"/>
                </a:solidFill>
              </a:rPr>
              <a:t>cá</a:t>
            </a:r>
            <a:r>
              <a:rPr lang="en-US" sz="2800">
                <a:solidFill>
                  <a:schemeClr val="tx1"/>
                </a:solidFill>
              </a:rPr>
              <a:t> nhân, ngoài giờ học hoặc ở </a:t>
            </a:r>
            <a:r>
              <a:rPr lang="en-US" sz="2800" err="1">
                <a:solidFill>
                  <a:schemeClr val="tx1"/>
                </a:solidFill>
              </a:rPr>
              <a:t>nhà</a:t>
            </a:r>
            <a:r>
              <a:rPr lang="en-US" sz="2800">
                <a:solidFill>
                  <a:schemeClr val="tx1"/>
                </a:solidFill>
              </a:rPr>
              <a:t>); </a:t>
            </a:r>
            <a:r>
              <a:rPr lang="en-US" sz="2800" err="1">
                <a:solidFill>
                  <a:schemeClr val="tx1"/>
                </a:solidFill>
              </a:rPr>
              <a:t>Báo</a:t>
            </a:r>
            <a:r>
              <a:rPr lang="en-US" sz="2800">
                <a:solidFill>
                  <a:schemeClr val="tx1"/>
                </a:solidFill>
              </a:rPr>
              <a:t> </a:t>
            </a:r>
            <a:r>
              <a:rPr lang="en-US" sz="2800" err="1">
                <a:solidFill>
                  <a:schemeClr val="tx1"/>
                </a:solidFill>
              </a:rPr>
              <a:t>cáo</a:t>
            </a:r>
            <a:r>
              <a:rPr lang="en-US" sz="2800">
                <a:solidFill>
                  <a:schemeClr val="tx1"/>
                </a:solidFill>
              </a:rPr>
              <a:t>, thảo </a:t>
            </a:r>
            <a:r>
              <a:rPr lang="en-US" sz="2800" err="1">
                <a:solidFill>
                  <a:schemeClr val="tx1"/>
                </a:solidFill>
              </a:rPr>
              <a:t>luận</a:t>
            </a:r>
            <a:r>
              <a:rPr lang="en-US" sz="2800">
                <a:solidFill>
                  <a:schemeClr val="tx1"/>
                </a:solidFill>
              </a:rPr>
              <a:t> (</a:t>
            </a:r>
            <a:r>
              <a:rPr lang="en-US" sz="2800" err="1">
                <a:solidFill>
                  <a:schemeClr val="tx1"/>
                </a:solidFill>
              </a:rPr>
              <a:t>bài</a:t>
            </a:r>
            <a:r>
              <a:rPr lang="en-US" sz="2800">
                <a:solidFill>
                  <a:schemeClr val="tx1"/>
                </a:solidFill>
              </a:rPr>
              <a:t> </a:t>
            </a:r>
            <a:r>
              <a:rPr lang="en-US" sz="2800" err="1">
                <a:solidFill>
                  <a:schemeClr val="tx1"/>
                </a:solidFill>
              </a:rPr>
              <a:t>báo</a:t>
            </a:r>
            <a:r>
              <a:rPr lang="en-US" sz="2800">
                <a:solidFill>
                  <a:schemeClr val="tx1"/>
                </a:solidFill>
              </a:rPr>
              <a:t> </a:t>
            </a:r>
            <a:r>
              <a:rPr lang="en-US" sz="2800" err="1">
                <a:solidFill>
                  <a:schemeClr val="tx1"/>
                </a:solidFill>
              </a:rPr>
              <a:t>cáo</a:t>
            </a:r>
            <a:r>
              <a:rPr lang="en-US" sz="2800">
                <a:solidFill>
                  <a:schemeClr val="tx1"/>
                </a:solidFill>
              </a:rPr>
              <a:t>, </a:t>
            </a:r>
            <a:r>
              <a:rPr lang="en-US" sz="2800" err="1">
                <a:solidFill>
                  <a:schemeClr val="tx1"/>
                </a:solidFill>
              </a:rPr>
              <a:t>trình</a:t>
            </a:r>
            <a:r>
              <a:rPr lang="en-US" sz="2800">
                <a:solidFill>
                  <a:schemeClr val="tx1"/>
                </a:solidFill>
              </a:rPr>
              <a:t> </a:t>
            </a:r>
            <a:r>
              <a:rPr lang="en-US" sz="2800" err="1">
                <a:solidFill>
                  <a:schemeClr val="tx1"/>
                </a:solidFill>
              </a:rPr>
              <a:t>chiếu</a:t>
            </a:r>
            <a:r>
              <a:rPr lang="en-US" sz="2800">
                <a:solidFill>
                  <a:schemeClr val="tx1"/>
                </a:solidFill>
              </a:rPr>
              <a:t>, video…) theo các hình thức phù hợp (trưng bày, triển lãm, sân khấu hóa, sinh hoạt lớp, đoàn, đội); Giáo viên </a:t>
            </a:r>
            <a:r>
              <a:rPr lang="en-US" sz="2800" err="1">
                <a:solidFill>
                  <a:schemeClr val="tx1"/>
                </a:solidFill>
              </a:rPr>
              <a:t>đánh</a:t>
            </a:r>
            <a:r>
              <a:rPr lang="en-US" sz="2800">
                <a:solidFill>
                  <a:schemeClr val="tx1"/>
                </a:solidFill>
              </a:rPr>
              <a:t> </a:t>
            </a:r>
            <a:r>
              <a:rPr lang="en-US" sz="2800" err="1">
                <a:solidFill>
                  <a:schemeClr val="tx1"/>
                </a:solidFill>
              </a:rPr>
              <a:t>giá</a:t>
            </a:r>
            <a:r>
              <a:rPr lang="en-US" sz="2800">
                <a:solidFill>
                  <a:schemeClr val="tx1"/>
                </a:solidFill>
              </a:rPr>
              <a:t>, </a:t>
            </a:r>
            <a:r>
              <a:rPr lang="en-US" sz="2800" err="1">
                <a:solidFill>
                  <a:schemeClr val="tx1"/>
                </a:solidFill>
              </a:rPr>
              <a:t>kết</a:t>
            </a:r>
            <a:r>
              <a:rPr lang="en-US" sz="2800">
                <a:solidFill>
                  <a:schemeClr val="tx1"/>
                </a:solidFill>
              </a:rPr>
              <a:t> </a:t>
            </a:r>
            <a:r>
              <a:rPr lang="en-US" sz="2800" err="1">
                <a:solidFill>
                  <a:schemeClr val="tx1"/>
                </a:solidFill>
              </a:rPr>
              <a:t>luận</a:t>
            </a:r>
            <a:r>
              <a:rPr lang="en-US" sz="2800">
                <a:solidFill>
                  <a:schemeClr val="tx1"/>
                </a:solidFill>
              </a:rPr>
              <a:t> (</a:t>
            </a:r>
            <a:r>
              <a:rPr lang="en-US" sz="2800" err="1">
                <a:solidFill>
                  <a:schemeClr val="tx1"/>
                </a:solidFill>
              </a:rPr>
              <a:t>có</a:t>
            </a:r>
            <a:r>
              <a:rPr lang="en-US" sz="2800">
                <a:solidFill>
                  <a:schemeClr val="tx1"/>
                </a:solidFill>
              </a:rPr>
              <a:t> </a:t>
            </a:r>
            <a:r>
              <a:rPr lang="en-US" sz="2800" err="1">
                <a:solidFill>
                  <a:schemeClr val="tx1"/>
                </a:solidFill>
              </a:rPr>
              <a:t>thể</a:t>
            </a:r>
            <a:r>
              <a:rPr lang="en-US" sz="2800">
                <a:solidFill>
                  <a:schemeClr val="tx1"/>
                </a:solidFill>
              </a:rPr>
              <a:t> </a:t>
            </a:r>
            <a:r>
              <a:rPr lang="en-US" sz="2800" err="1">
                <a:solidFill>
                  <a:schemeClr val="tx1"/>
                </a:solidFill>
              </a:rPr>
              <a:t>cho</a:t>
            </a:r>
            <a:r>
              <a:rPr lang="en-US" sz="2800">
                <a:solidFill>
                  <a:schemeClr val="tx1"/>
                </a:solidFill>
              </a:rPr>
              <a:t> </a:t>
            </a:r>
            <a:r>
              <a:rPr lang="en-US" sz="2800" err="1">
                <a:solidFill>
                  <a:schemeClr val="tx1"/>
                </a:solidFill>
              </a:rPr>
              <a:t>điểm</a:t>
            </a:r>
            <a:r>
              <a:rPr lang="en-US" sz="2800">
                <a:solidFill>
                  <a:schemeClr val="tx1"/>
                </a:solidFill>
              </a:rPr>
              <a:t>).</a:t>
            </a:r>
          </a:p>
        </p:txBody>
      </p:sp>
    </p:spTree>
    <p:extLst>
      <p:ext uri="{BB962C8B-B14F-4D97-AF65-F5344CB8AC3E}">
        <p14:creationId xmlns:p14="http://schemas.microsoft.com/office/powerpoint/2010/main" val="410207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0000"/>
                </a:solidFill>
              </a:rPr>
              <a:t>4. Sinh hoạt tổ/nhóm chuyên môn thiết kế HĐ học</a:t>
            </a:r>
          </a:p>
        </p:txBody>
      </p:sp>
      <p:sp>
        <p:nvSpPr>
          <p:cNvPr id="3" name="Content Placeholder 2"/>
          <p:cNvSpPr>
            <a:spLocks noGrp="1"/>
          </p:cNvSpPr>
          <p:nvPr>
            <p:ph idx="1"/>
          </p:nvPr>
        </p:nvSpPr>
        <p:spPr>
          <a:xfrm>
            <a:off x="1445741" y="1152907"/>
            <a:ext cx="10478033" cy="5420888"/>
          </a:xfrm>
        </p:spPr>
        <p:txBody>
          <a:bodyPr>
            <a:normAutofit fontScale="92500" lnSpcReduction="10000"/>
          </a:bodyPr>
          <a:lstStyle/>
          <a:p>
            <a:r>
              <a:rPr lang="en-US">
                <a:solidFill>
                  <a:schemeClr val="tx1"/>
                </a:solidFill>
              </a:rPr>
              <a:t>Tổ trưởng/nhóm trưởng phân công 01 giáo viên chuẩn bị Bài học minh họa để đưa ra tổ/nhóm chuyên môn thảo luận.</a:t>
            </a:r>
          </a:p>
          <a:p>
            <a:r>
              <a:rPr lang="en-US">
                <a:solidFill>
                  <a:schemeClr val="tx1"/>
                </a:solidFill>
              </a:rPr>
              <a:t>Giáo viên được phân công chuẩn bị trình bày Bài học minh họa trước toàn thể giáo viên trong tổ/nhóm, nêu rõ:</a:t>
            </a:r>
          </a:p>
          <a:p>
            <a:pPr marL="0" indent="0">
              <a:buNone/>
            </a:pPr>
            <a:r>
              <a:rPr lang="en-US">
                <a:solidFill>
                  <a:schemeClr val="tx1"/>
                </a:solidFill>
              </a:rPr>
              <a:t>	</a:t>
            </a:r>
            <a:r>
              <a:rPr lang="en-US">
                <a:solidFill>
                  <a:srgbClr val="0000FF"/>
                </a:solidFill>
              </a:rPr>
              <a:t>- Bài học có mấy hoạt động? </a:t>
            </a:r>
            <a:r>
              <a:rPr lang="en-US">
                <a:solidFill>
                  <a:srgbClr val="FF0000"/>
                </a:solidFill>
              </a:rPr>
              <a:t>(thông thường 1 bài học có 4 loại hoạt động trên. tuy nhiên cũng có thể tách riêng bài “Kiến thức mới”, “Luyện tập”, “Thực hành”).</a:t>
            </a:r>
          </a:p>
          <a:p>
            <a:pPr marL="0" indent="0">
              <a:buNone/>
            </a:pPr>
            <a:r>
              <a:rPr lang="en-US">
                <a:solidFill>
                  <a:schemeClr val="tx1"/>
                </a:solidFill>
              </a:rPr>
              <a:t>	</a:t>
            </a:r>
            <a:r>
              <a:rPr lang="en-US">
                <a:solidFill>
                  <a:srgbClr val="0000FF"/>
                </a:solidFill>
              </a:rPr>
              <a:t>- Mỗi hoạt động nêu rõ: </a:t>
            </a:r>
            <a:r>
              <a:rPr lang="en-US">
                <a:solidFill>
                  <a:schemeClr val="tx1"/>
                </a:solidFill>
              </a:rPr>
              <a:t>Mục tiêu, Nội dung hoạt động, Sự kiến sản phẩm hoạt động của học sinh, Cách thức tổ chức hoạt động.</a:t>
            </a:r>
          </a:p>
          <a:p>
            <a:r>
              <a:rPr lang="en-US">
                <a:solidFill>
                  <a:schemeClr val="tx1"/>
                </a:solidFill>
              </a:rPr>
              <a:t>Tổ trưởng/nhóm trưởng điều hành thảo luận đối với từng hoạt động để bổ sung, hoàn thiện, làm rõ về:</a:t>
            </a:r>
          </a:p>
          <a:p>
            <a:pPr marL="0" indent="0">
              <a:buNone/>
            </a:pPr>
            <a:r>
              <a:rPr lang="en-US">
                <a:solidFill>
                  <a:schemeClr val="tx1"/>
                </a:solidFill>
              </a:rPr>
              <a:t>	</a:t>
            </a:r>
            <a:r>
              <a:rPr lang="en-US">
                <a:solidFill>
                  <a:srgbClr val="0000FF"/>
                </a:solidFill>
              </a:rPr>
              <a:t>- Mục tiêu của hoạt động: </a:t>
            </a:r>
            <a:r>
              <a:rPr lang="en-US">
                <a:solidFill>
                  <a:schemeClr val="tx1"/>
                </a:solidFill>
              </a:rPr>
              <a:t>thông tin, kiến thức, kỹ năng, năng lực</a:t>
            </a:r>
          </a:p>
          <a:p>
            <a:pPr marL="0" indent="0">
              <a:buNone/>
            </a:pPr>
            <a:r>
              <a:rPr lang="en-US">
                <a:solidFill>
                  <a:schemeClr val="tx1"/>
                </a:solidFill>
              </a:rPr>
              <a:t>	</a:t>
            </a:r>
            <a:r>
              <a:rPr lang="en-US">
                <a:solidFill>
                  <a:srgbClr val="0000FF"/>
                </a:solidFill>
              </a:rPr>
              <a:t>- Nội dung hoạt động:</a:t>
            </a:r>
            <a:r>
              <a:rPr lang="en-US">
                <a:solidFill>
                  <a:schemeClr val="tx1"/>
                </a:solidFill>
              </a:rPr>
              <a:t> mô tả rõ học sinh phải đọc, nghe, nhìn, làm gì?</a:t>
            </a:r>
          </a:p>
          <a:p>
            <a:pPr marL="0" indent="0">
              <a:buNone/>
            </a:pPr>
            <a:r>
              <a:rPr lang="en-US">
                <a:solidFill>
                  <a:schemeClr val="tx1"/>
                </a:solidFill>
              </a:rPr>
              <a:t>	</a:t>
            </a:r>
            <a:r>
              <a:rPr lang="en-US">
                <a:solidFill>
                  <a:srgbClr val="0000FF"/>
                </a:solidFill>
              </a:rPr>
              <a:t>- Dự kiến sản phẩm hoạt động của học sinh: </a:t>
            </a:r>
            <a:r>
              <a:rPr lang="en-US">
                <a:solidFill>
                  <a:schemeClr val="tx1"/>
                </a:solidFill>
              </a:rPr>
              <a:t>các mức độ hoàn thành</a:t>
            </a:r>
          </a:p>
          <a:p>
            <a:pPr marL="0" indent="0">
              <a:buNone/>
            </a:pPr>
            <a:r>
              <a:rPr lang="en-US">
                <a:solidFill>
                  <a:schemeClr val="tx1"/>
                </a:solidFill>
              </a:rPr>
              <a:t>	</a:t>
            </a:r>
            <a:r>
              <a:rPr lang="en-US">
                <a:solidFill>
                  <a:srgbClr val="0000FF"/>
                </a:solidFill>
              </a:rPr>
              <a:t>- Cách thức tổ chức hoạt động: 4 bước (</a:t>
            </a:r>
            <a:r>
              <a:rPr lang="en-US">
                <a:solidFill>
                  <a:schemeClr val="tx1"/>
                </a:solidFill>
              </a:rPr>
              <a:t>Giao NV, HS làm, Báo cáo, Kết luận)</a:t>
            </a:r>
          </a:p>
        </p:txBody>
      </p:sp>
    </p:spTree>
    <p:extLst>
      <p:ext uri="{BB962C8B-B14F-4D97-AF65-F5344CB8AC3E}">
        <p14:creationId xmlns:p14="http://schemas.microsoft.com/office/powerpoint/2010/main" val="331898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0000"/>
                </a:solidFill>
              </a:rPr>
              <a:t>5. Dự giờ, quan sát hoạt động của học sinh</a:t>
            </a:r>
          </a:p>
        </p:txBody>
      </p:sp>
      <p:sp>
        <p:nvSpPr>
          <p:cNvPr id="3" name="Content Placeholder 2"/>
          <p:cNvSpPr>
            <a:spLocks noGrp="1"/>
          </p:cNvSpPr>
          <p:nvPr>
            <p:ph idx="1"/>
          </p:nvPr>
        </p:nvSpPr>
        <p:spPr>
          <a:xfrm>
            <a:off x="1470455" y="1000897"/>
            <a:ext cx="10453320" cy="5622325"/>
          </a:xfrm>
        </p:spPr>
        <p:txBody>
          <a:bodyPr>
            <a:normAutofit/>
          </a:bodyPr>
          <a:lstStyle/>
          <a:p>
            <a:r>
              <a:rPr lang="en-US" sz="2600">
                <a:solidFill>
                  <a:srgbClr val="0000FF"/>
                </a:solidFill>
              </a:rPr>
              <a:t>Vị trí đứng khi dự giờ: </a:t>
            </a:r>
            <a:r>
              <a:rPr lang="en-US" sz="2600">
                <a:solidFill>
                  <a:schemeClr val="tx1"/>
                </a:solidFill>
              </a:rPr>
              <a:t>thuận tiện cho việc quan sát hoạt động của học sinh; thấy được nét mặt học sinh; nhìn được vở ghi của học sinh; nghe được học sinh thảo luận với nhau.</a:t>
            </a:r>
          </a:p>
          <a:p>
            <a:r>
              <a:rPr lang="en-US" sz="2600">
                <a:solidFill>
                  <a:srgbClr val="0000FF"/>
                </a:solidFill>
              </a:rPr>
              <a:t>Quan sát và ghi chép:</a:t>
            </a:r>
          </a:p>
          <a:p>
            <a:pPr marL="0" indent="0">
              <a:buNone/>
            </a:pPr>
            <a:r>
              <a:rPr lang="en-US" sz="2600">
                <a:solidFill>
                  <a:schemeClr val="tx1"/>
                </a:solidFill>
              </a:rPr>
              <a:t>	- Hành động tiếp nhận nhiệm vụ của học sinh như thế nào? Những biểu hiện chứng tỏ học sinh đã hiểu/chưa hiểu và sẵn sàng/chưa sẵn sàng thực hiện nhiệm vụ?</a:t>
            </a:r>
          </a:p>
          <a:p>
            <a:pPr marL="0" indent="0">
              <a:buNone/>
            </a:pPr>
            <a:r>
              <a:rPr lang="en-US" sz="2600">
                <a:solidFill>
                  <a:schemeClr val="tx1"/>
                </a:solidFill>
              </a:rPr>
              <a:t>	- Hành động của học sinh khi thực hiện nhiệm vụ: nói, nghe, ghi, làm gì?</a:t>
            </a:r>
          </a:p>
          <a:p>
            <a:pPr marL="0" indent="0">
              <a:buNone/>
            </a:pPr>
            <a:r>
              <a:rPr lang="en-US" sz="2600">
                <a:solidFill>
                  <a:schemeClr val="tx1"/>
                </a:solidFill>
              </a:rPr>
              <a:t>	- Lời nói, hành động khi trình bày kết quả và thảo luận; nghe, ghi được gì trong quá trình báo cáo, thảo luận?</a:t>
            </a:r>
          </a:p>
          <a:p>
            <a:pPr marL="0" indent="0">
              <a:buNone/>
            </a:pPr>
            <a:r>
              <a:rPr lang="en-US" sz="2600">
                <a:solidFill>
                  <a:schemeClr val="tx1"/>
                </a:solidFill>
              </a:rPr>
              <a:t>	- Nghe, ghi được gì khi giáo viên nhận xét, đánh giá, kết luận?</a:t>
            </a:r>
          </a:p>
        </p:txBody>
      </p:sp>
    </p:spTree>
    <p:extLst>
      <p:ext uri="{BB962C8B-B14F-4D97-AF65-F5344CB8AC3E}">
        <p14:creationId xmlns:p14="http://schemas.microsoft.com/office/powerpoint/2010/main" val="226030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0000"/>
                </a:solidFill>
              </a:rPr>
              <a:t>6. Phân tích hoạt động học của học sinh</a:t>
            </a:r>
          </a:p>
        </p:txBody>
      </p:sp>
      <p:sp>
        <p:nvSpPr>
          <p:cNvPr id="3" name="Content Placeholder 2"/>
          <p:cNvSpPr>
            <a:spLocks noGrp="1"/>
          </p:cNvSpPr>
          <p:nvPr>
            <p:ph idx="1"/>
          </p:nvPr>
        </p:nvSpPr>
        <p:spPr>
          <a:xfrm>
            <a:off x="1421027" y="988541"/>
            <a:ext cx="10502748" cy="5486400"/>
          </a:xfrm>
        </p:spPr>
        <p:txBody>
          <a:bodyPr>
            <a:normAutofit fontScale="92500" lnSpcReduction="10000"/>
          </a:bodyPr>
          <a:lstStyle/>
          <a:p>
            <a:r>
              <a:rPr lang="en-US">
                <a:solidFill>
                  <a:schemeClr val="tx1"/>
                </a:solidFill>
              </a:rPr>
              <a:t>Tổ trưởng, nhóm trưởng yêu cầu giáo viên dạy minh họa tự nhận định về những cái đã được/chưa được trong bài học.</a:t>
            </a:r>
          </a:p>
          <a:p>
            <a:r>
              <a:rPr lang="en-US">
                <a:solidFill>
                  <a:schemeClr val="tx1"/>
                </a:solidFill>
              </a:rPr>
              <a:t>Tổ trưởng, nhóm trưởng điều hành thảo luận về từng hoạt động học trong bài học theo các bước sau:</a:t>
            </a:r>
          </a:p>
          <a:p>
            <a:pPr marL="0" indent="0">
              <a:buNone/>
            </a:pPr>
            <a:r>
              <a:rPr lang="en-US">
                <a:solidFill>
                  <a:schemeClr val="tx1"/>
                </a:solidFill>
              </a:rPr>
              <a:t>	</a:t>
            </a:r>
            <a:r>
              <a:rPr lang="en-US">
                <a:solidFill>
                  <a:srgbClr val="0000FF"/>
                </a:solidFill>
              </a:rPr>
              <a:t>- Bước 1: Mô tả hành động của học sinh. </a:t>
            </a:r>
            <a:r>
              <a:rPr lang="en-US">
                <a:solidFill>
                  <a:schemeClr val="tx1"/>
                </a:solidFill>
              </a:rPr>
              <a:t>Từng giáo viên nêu ra những gì đã quan sát và ghi được. Tổ trưởng, nhóm trưởng “chốt” lại.</a:t>
            </a:r>
          </a:p>
          <a:p>
            <a:pPr marL="0" indent="0">
              <a:buNone/>
            </a:pPr>
            <a:r>
              <a:rPr lang="en-US">
                <a:solidFill>
                  <a:schemeClr val="tx1"/>
                </a:solidFill>
              </a:rPr>
              <a:t>	</a:t>
            </a:r>
            <a:r>
              <a:rPr lang="en-US">
                <a:solidFill>
                  <a:srgbClr val="0000FF"/>
                </a:solidFill>
              </a:rPr>
              <a:t>- Bước 2: Thảo luận về cái được/chưa được dựa trên bằng chứng</a:t>
            </a:r>
            <a:r>
              <a:rPr lang="en-US">
                <a:solidFill>
                  <a:schemeClr val="tx1"/>
                </a:solidFill>
              </a:rPr>
              <a:t> về hành động của học sinh (ghi được vào vở; trình bày, thảo luận được). Tổ trưởng, nhóm trưởng “chốt”, nhấn mạnh cái được/chưa được.</a:t>
            </a:r>
          </a:p>
          <a:p>
            <a:pPr marL="0" indent="0">
              <a:buNone/>
            </a:pPr>
            <a:r>
              <a:rPr lang="en-US">
                <a:solidFill>
                  <a:schemeClr val="tx1"/>
                </a:solidFill>
              </a:rPr>
              <a:t>	</a:t>
            </a:r>
            <a:r>
              <a:rPr lang="en-US">
                <a:solidFill>
                  <a:srgbClr val="0000FF"/>
                </a:solidFill>
              </a:rPr>
              <a:t>- Bước 3: Thảo luận về nguyên nhân được/chưa được dựa trên mục tiêu</a:t>
            </a:r>
            <a:r>
              <a:rPr lang="en-US">
                <a:solidFill>
                  <a:schemeClr val="tx1"/>
                </a:solidFill>
              </a:rPr>
              <a:t>, nội dung, cách thức tổ chức hoạt động đã thực hiện. Tổ trưởng, nhóm trưởng “chốt” về nguyên nhân.</a:t>
            </a:r>
          </a:p>
          <a:p>
            <a:pPr marL="0" indent="0">
              <a:buNone/>
            </a:pPr>
            <a:r>
              <a:rPr lang="en-US">
                <a:solidFill>
                  <a:schemeClr val="tx1"/>
                </a:solidFill>
              </a:rPr>
              <a:t>	</a:t>
            </a:r>
            <a:r>
              <a:rPr lang="en-US">
                <a:solidFill>
                  <a:srgbClr val="0000FF"/>
                </a:solidFill>
              </a:rPr>
              <a:t>- Bước 4: Thảo luận để bổ sung, hoàn thiện thêm </a:t>
            </a:r>
            <a:r>
              <a:rPr lang="en-US">
                <a:solidFill>
                  <a:schemeClr val="tx1"/>
                </a:solidFill>
              </a:rPr>
              <a:t>về Kế hoạch bài học và Cách thức tổ chức hoạt động học của học sinh (dựa trên những nguyên nhân hạn chế đã xác định. Tổ trưởng, nhóm trưởng kết luận, chuyển sang hoạt động kế tiếp.</a:t>
            </a:r>
          </a:p>
        </p:txBody>
      </p:sp>
    </p:spTree>
    <p:extLst>
      <p:ext uri="{BB962C8B-B14F-4D97-AF65-F5344CB8AC3E}">
        <p14:creationId xmlns:p14="http://schemas.microsoft.com/office/powerpoint/2010/main" val="198902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7322" y="2362200"/>
            <a:ext cx="8915399" cy="1212273"/>
          </a:xfrm>
        </p:spPr>
        <p:txBody>
          <a:bodyPr/>
          <a:lstStyle/>
          <a:p>
            <a:pPr algn="ctr"/>
            <a:r>
              <a:rPr lang="en-US" err="1">
                <a:solidFill>
                  <a:srgbClr val="0000FF"/>
                </a:solidFill>
              </a:rPr>
              <a:t>TRÂN</a:t>
            </a:r>
            <a:r>
              <a:rPr lang="en-US">
                <a:solidFill>
                  <a:srgbClr val="0000FF"/>
                </a:solidFill>
              </a:rPr>
              <a:t> </a:t>
            </a:r>
            <a:r>
              <a:rPr lang="en-US" err="1">
                <a:solidFill>
                  <a:srgbClr val="0000FF"/>
                </a:solidFill>
              </a:rPr>
              <a:t>TRỌNG</a:t>
            </a:r>
            <a:r>
              <a:rPr lang="en-US">
                <a:solidFill>
                  <a:srgbClr val="0000FF"/>
                </a:solidFill>
              </a:rPr>
              <a:t> </a:t>
            </a:r>
            <a:r>
              <a:rPr lang="en-US" err="1">
                <a:solidFill>
                  <a:srgbClr val="0000FF"/>
                </a:solidFill>
              </a:rPr>
              <a:t>CẢM</a:t>
            </a:r>
            <a:r>
              <a:rPr lang="en-US">
                <a:solidFill>
                  <a:srgbClr val="0000FF"/>
                </a:solidFill>
              </a:rPr>
              <a:t> </a:t>
            </a:r>
            <a:r>
              <a:rPr lang="en-US" err="1">
                <a:solidFill>
                  <a:srgbClr val="0000FF"/>
                </a:solidFill>
              </a:rPr>
              <a:t>ƠN</a:t>
            </a:r>
            <a:endParaRPr lang="en-US">
              <a:solidFill>
                <a:srgbClr val="0000FF"/>
              </a:solidFill>
            </a:endParaRPr>
          </a:p>
        </p:txBody>
      </p:sp>
    </p:spTree>
    <p:extLst>
      <p:ext uri="{BB962C8B-B14F-4D97-AF65-F5344CB8AC3E}">
        <p14:creationId xmlns:p14="http://schemas.microsoft.com/office/powerpoint/2010/main" val="282349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336" y="277401"/>
            <a:ext cx="10339437" cy="624642"/>
          </a:xfrm>
        </p:spPr>
        <p:txBody>
          <a:bodyPr>
            <a:normAutofit fontScale="90000"/>
          </a:bodyPr>
          <a:lstStyle/>
          <a:p>
            <a:r>
              <a:rPr lang="en-US">
                <a:solidFill>
                  <a:srgbClr val="FF0000"/>
                </a:solidFill>
              </a:rPr>
              <a:t>TRẢI NGHIỆM</a:t>
            </a:r>
          </a:p>
        </p:txBody>
      </p:sp>
      <p:sp>
        <p:nvSpPr>
          <p:cNvPr id="6" name="TextBox 5"/>
          <p:cNvSpPr txBox="1"/>
          <p:nvPr/>
        </p:nvSpPr>
        <p:spPr>
          <a:xfrm>
            <a:off x="1680519" y="1173892"/>
            <a:ext cx="10008974" cy="1200329"/>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Nghiên cứu kỹ nội dung các video dưới đây và trả lời câu hỏi:</a:t>
            </a:r>
          </a:p>
          <a:p>
            <a:pPr marL="342900" indent="-342900">
              <a:buAutoNum type="arabicPeriod"/>
            </a:pPr>
            <a:r>
              <a:rPr lang="en-US">
                <a:latin typeface="Arial" panose="020B0604020202020204" pitchFamily="34" charset="0"/>
                <a:cs typeface="Arial" panose="020B0604020202020204" pitchFamily="34" charset="0"/>
              </a:rPr>
              <a:t>Bộ phận làm lạnh của tủ lạnh gồm những bộ phận nào? Mô tả tính năng của mỗi bộ phận đó.</a:t>
            </a:r>
          </a:p>
          <a:p>
            <a:pPr marL="342900" indent="-342900">
              <a:buAutoNum type="arabicPeriod"/>
            </a:pPr>
            <a:r>
              <a:rPr lang="en-US">
                <a:latin typeface="Arial" panose="020B0604020202020204" pitchFamily="34" charset="0"/>
                <a:cs typeface="Arial" panose="020B0604020202020204" pitchFamily="34" charset="0"/>
              </a:rPr>
              <a:t>Bộ phận nào thực hiện nhiệm vụ làm cho nhiệt truyền từ nơi có nhiệt độ thấp sang nơi có nhiệt độ cao hơn? Tại sao?</a:t>
            </a:r>
          </a:p>
        </p:txBody>
      </p:sp>
    </p:spTree>
    <p:extLst>
      <p:ext uri="{BB962C8B-B14F-4D97-AF65-F5344CB8AC3E}">
        <p14:creationId xmlns:p14="http://schemas.microsoft.com/office/powerpoint/2010/main" val="202303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336" y="277401"/>
            <a:ext cx="10339437" cy="513431"/>
          </a:xfrm>
        </p:spPr>
        <p:txBody>
          <a:bodyPr>
            <a:normAutofit fontScale="90000"/>
          </a:bodyPr>
          <a:lstStyle/>
          <a:p>
            <a:r>
              <a:rPr lang="en-US">
                <a:solidFill>
                  <a:srgbClr val="FF0000"/>
                </a:solidFill>
              </a:rPr>
              <a:t>PHÂN TÍCH HOẠT ĐỘNG</a:t>
            </a:r>
          </a:p>
        </p:txBody>
      </p:sp>
      <p:sp>
        <p:nvSpPr>
          <p:cNvPr id="3" name="Content Placeholder 2"/>
          <p:cNvSpPr>
            <a:spLocks noGrp="1"/>
          </p:cNvSpPr>
          <p:nvPr>
            <p:ph idx="1"/>
          </p:nvPr>
        </p:nvSpPr>
        <p:spPr>
          <a:xfrm>
            <a:off x="1584335" y="1396314"/>
            <a:ext cx="10339437" cy="4399005"/>
          </a:xfrm>
        </p:spPr>
        <p:txBody>
          <a:bodyPr/>
          <a:lstStyle/>
          <a:p>
            <a:r>
              <a:rPr lang="en-US"/>
              <a:t>Mục đích của hoạt động?</a:t>
            </a:r>
          </a:p>
          <a:p>
            <a:r>
              <a:rPr lang="en-US"/>
              <a:t>Nội dung hoạt động?</a:t>
            </a:r>
          </a:p>
          <a:p>
            <a:r>
              <a:rPr lang="en-US"/>
              <a:t>Dự kiến mức độ hoàn thành của học sinh?</a:t>
            </a:r>
          </a:p>
          <a:p>
            <a:r>
              <a:rPr lang="en-US"/>
              <a:t>Những khó khăn của học sinh?</a:t>
            </a:r>
          </a:p>
          <a:p>
            <a:r>
              <a:rPr lang="en-US"/>
              <a:t>Cách nhận xét, đánh giá kết quả hoạt động của học sinh?</a:t>
            </a:r>
          </a:p>
          <a:p>
            <a:r>
              <a:rPr lang="en-US"/>
              <a:t>Cách tổ chức cho học sinh báo cáo, thảo luận?</a:t>
            </a:r>
          </a:p>
          <a:p>
            <a:r>
              <a:rPr lang="en-US"/>
              <a:t>Nội dung “chốt” của giáo viên?</a:t>
            </a:r>
          </a:p>
          <a:p>
            <a:r>
              <a:rPr lang="en-US"/>
              <a:t>Những năng lực của học sinh có thể được hình thành, phát triển thông qua hoạt động học nói trên?</a:t>
            </a:r>
          </a:p>
        </p:txBody>
      </p:sp>
    </p:spTree>
    <p:extLst>
      <p:ext uri="{BB962C8B-B14F-4D97-AF65-F5344CB8AC3E}">
        <p14:creationId xmlns:p14="http://schemas.microsoft.com/office/powerpoint/2010/main" val="564677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0000"/>
                </a:solidFill>
              </a:rPr>
              <a:t>1. </a:t>
            </a:r>
            <a:r>
              <a:rPr lang="en-US" err="1">
                <a:solidFill>
                  <a:srgbClr val="FF0000"/>
                </a:solidFill>
              </a:rPr>
              <a:t>Phẩm</a:t>
            </a:r>
            <a:r>
              <a:rPr lang="en-US">
                <a:solidFill>
                  <a:srgbClr val="FF0000"/>
                </a:solidFill>
              </a:rPr>
              <a:t> </a:t>
            </a:r>
            <a:r>
              <a:rPr lang="en-US" err="1">
                <a:solidFill>
                  <a:srgbClr val="FF0000"/>
                </a:solidFill>
              </a:rPr>
              <a:t>chất</a:t>
            </a:r>
            <a:r>
              <a:rPr lang="en-US">
                <a:solidFill>
                  <a:srgbClr val="FF0000"/>
                </a:solidFill>
              </a:rPr>
              <a:t> </a:t>
            </a:r>
            <a:r>
              <a:rPr lang="en-US" err="1">
                <a:solidFill>
                  <a:srgbClr val="FF0000"/>
                </a:solidFill>
              </a:rPr>
              <a:t>chủ</a:t>
            </a:r>
            <a:r>
              <a:rPr lang="en-US">
                <a:solidFill>
                  <a:srgbClr val="FF0000"/>
                </a:solidFill>
              </a:rPr>
              <a:t> </a:t>
            </a:r>
            <a:r>
              <a:rPr lang="en-US" err="1">
                <a:solidFill>
                  <a:srgbClr val="FF0000"/>
                </a:solidFill>
              </a:rPr>
              <a:t>yếu</a:t>
            </a:r>
            <a:endParaRPr lang="en-US">
              <a:solidFill>
                <a:srgbClr val="FF0000"/>
              </a:solidFill>
            </a:endParaRPr>
          </a:p>
        </p:txBody>
      </p:sp>
      <p:sp>
        <p:nvSpPr>
          <p:cNvPr id="3" name="Content Placeholder 2"/>
          <p:cNvSpPr>
            <a:spLocks noGrp="1"/>
          </p:cNvSpPr>
          <p:nvPr>
            <p:ph idx="1"/>
          </p:nvPr>
        </p:nvSpPr>
        <p:spPr>
          <a:xfrm>
            <a:off x="1584337" y="1152907"/>
            <a:ext cx="10339437" cy="5177241"/>
          </a:xfrm>
        </p:spPr>
        <p:txBody>
          <a:bodyPr/>
          <a:lstStyle/>
          <a:p>
            <a:r>
              <a:rPr lang="en-US" err="1">
                <a:solidFill>
                  <a:srgbClr val="0000FF"/>
                </a:solidFill>
              </a:rPr>
              <a:t>Yêu</a:t>
            </a:r>
            <a:r>
              <a:rPr lang="en-US">
                <a:solidFill>
                  <a:srgbClr val="0000FF"/>
                </a:solidFill>
              </a:rPr>
              <a:t> </a:t>
            </a:r>
            <a:r>
              <a:rPr lang="en-US" err="1">
                <a:solidFill>
                  <a:srgbClr val="0000FF"/>
                </a:solidFill>
              </a:rPr>
              <a:t>nước</a:t>
            </a:r>
            <a:r>
              <a:rPr lang="en-US">
                <a:solidFill>
                  <a:srgbClr val="0000FF"/>
                </a:solidFill>
              </a:rPr>
              <a:t>:</a:t>
            </a:r>
            <a:r>
              <a:rPr lang="en-US"/>
              <a:t> </a:t>
            </a:r>
            <a:r>
              <a:rPr lang="en-US" err="1"/>
              <a:t>Yêu</a:t>
            </a:r>
            <a:r>
              <a:rPr lang="en-US"/>
              <a:t> </a:t>
            </a:r>
            <a:r>
              <a:rPr lang="en-US" err="1"/>
              <a:t>thiên</a:t>
            </a:r>
            <a:r>
              <a:rPr lang="en-US"/>
              <a:t> </a:t>
            </a:r>
            <a:r>
              <a:rPr lang="en-US" err="1"/>
              <a:t>nhiên</a:t>
            </a:r>
            <a:r>
              <a:rPr lang="en-US"/>
              <a:t>, di </a:t>
            </a:r>
            <a:r>
              <a:rPr lang="en-US" err="1"/>
              <a:t>sản</a:t>
            </a:r>
            <a:r>
              <a:rPr lang="en-US"/>
              <a:t>, </a:t>
            </a:r>
            <a:r>
              <a:rPr lang="en-US" err="1"/>
              <a:t>yêu</a:t>
            </a:r>
            <a:r>
              <a:rPr lang="en-US"/>
              <a:t> con </a:t>
            </a:r>
            <a:r>
              <a:rPr lang="en-US" err="1"/>
              <a:t>người</a:t>
            </a:r>
            <a:r>
              <a:rPr lang="en-US"/>
              <a:t>; </a:t>
            </a:r>
            <a:r>
              <a:rPr lang="en-US" err="1"/>
              <a:t>tự</a:t>
            </a:r>
            <a:r>
              <a:rPr lang="en-US"/>
              <a:t> </a:t>
            </a:r>
            <a:r>
              <a:rPr lang="en-US" err="1"/>
              <a:t>hào</a:t>
            </a:r>
            <a:r>
              <a:rPr lang="en-US"/>
              <a:t> </a:t>
            </a:r>
            <a:r>
              <a:rPr lang="en-US" err="1"/>
              <a:t>và</a:t>
            </a:r>
            <a:r>
              <a:rPr lang="en-US"/>
              <a:t> </a:t>
            </a:r>
            <a:r>
              <a:rPr lang="en-US" err="1"/>
              <a:t>bảo</a:t>
            </a:r>
            <a:r>
              <a:rPr lang="en-US"/>
              <a:t> </a:t>
            </a:r>
            <a:r>
              <a:rPr lang="en-US" err="1"/>
              <a:t>vệ</a:t>
            </a:r>
            <a:r>
              <a:rPr lang="en-US"/>
              <a:t> </a:t>
            </a:r>
            <a:r>
              <a:rPr lang="en-US" err="1"/>
              <a:t>thiên</a:t>
            </a:r>
            <a:r>
              <a:rPr lang="en-US"/>
              <a:t> </a:t>
            </a:r>
            <a:r>
              <a:rPr lang="en-US" err="1"/>
              <a:t>nhiên</a:t>
            </a:r>
            <a:r>
              <a:rPr lang="en-US"/>
              <a:t>, di </a:t>
            </a:r>
            <a:r>
              <a:rPr lang="en-US" err="1"/>
              <a:t>sản</a:t>
            </a:r>
            <a:r>
              <a:rPr lang="en-US"/>
              <a:t>, con </a:t>
            </a:r>
            <a:r>
              <a:rPr lang="en-US" err="1"/>
              <a:t>người</a:t>
            </a:r>
            <a:r>
              <a:rPr lang="en-US"/>
              <a:t>.</a:t>
            </a:r>
          </a:p>
          <a:p>
            <a:r>
              <a:rPr lang="en-US" err="1">
                <a:solidFill>
                  <a:srgbClr val="0000FF"/>
                </a:solidFill>
              </a:rPr>
              <a:t>Nhân</a:t>
            </a:r>
            <a:r>
              <a:rPr lang="en-US">
                <a:solidFill>
                  <a:srgbClr val="0000FF"/>
                </a:solidFill>
              </a:rPr>
              <a:t> </a:t>
            </a:r>
            <a:r>
              <a:rPr lang="en-US" err="1">
                <a:solidFill>
                  <a:srgbClr val="0000FF"/>
                </a:solidFill>
              </a:rPr>
              <a:t>ái</a:t>
            </a:r>
            <a:r>
              <a:rPr lang="en-US">
                <a:solidFill>
                  <a:srgbClr val="0000FF"/>
                </a:solidFill>
              </a:rPr>
              <a:t>: </a:t>
            </a:r>
            <a:r>
              <a:rPr lang="en-US" err="1"/>
              <a:t>Yêu</a:t>
            </a:r>
            <a:r>
              <a:rPr lang="en-US"/>
              <a:t> con </a:t>
            </a:r>
            <a:r>
              <a:rPr lang="en-US" err="1"/>
              <a:t>người</a:t>
            </a:r>
            <a:r>
              <a:rPr lang="en-US"/>
              <a:t>, </a:t>
            </a:r>
            <a:r>
              <a:rPr lang="en-US" err="1"/>
              <a:t>yêu</a:t>
            </a:r>
            <a:r>
              <a:rPr lang="en-US"/>
              <a:t> </a:t>
            </a:r>
            <a:r>
              <a:rPr lang="en-US" err="1"/>
              <a:t>cái</a:t>
            </a:r>
            <a:r>
              <a:rPr lang="en-US"/>
              <a:t> </a:t>
            </a:r>
            <a:r>
              <a:rPr lang="en-US" err="1"/>
              <a:t>đẹp</a:t>
            </a:r>
            <a:r>
              <a:rPr lang="en-US"/>
              <a:t>, </a:t>
            </a:r>
            <a:r>
              <a:rPr lang="en-US" err="1"/>
              <a:t>yêu</a:t>
            </a:r>
            <a:r>
              <a:rPr lang="en-US"/>
              <a:t> </a:t>
            </a:r>
            <a:r>
              <a:rPr lang="en-US" err="1"/>
              <a:t>cái</a:t>
            </a:r>
            <a:r>
              <a:rPr lang="en-US"/>
              <a:t> </a:t>
            </a:r>
            <a:r>
              <a:rPr lang="en-US" err="1"/>
              <a:t>thiện</a:t>
            </a:r>
            <a:r>
              <a:rPr lang="en-US"/>
              <a:t>; </a:t>
            </a:r>
            <a:r>
              <a:rPr lang="en-US" err="1"/>
              <a:t>tôn</a:t>
            </a:r>
            <a:r>
              <a:rPr lang="en-US"/>
              <a:t> </a:t>
            </a:r>
            <a:r>
              <a:rPr lang="en-US" err="1"/>
              <a:t>trọng</a:t>
            </a:r>
            <a:r>
              <a:rPr lang="en-US"/>
              <a:t> </a:t>
            </a:r>
            <a:r>
              <a:rPr lang="en-US" err="1"/>
              <a:t>sự</a:t>
            </a:r>
            <a:r>
              <a:rPr lang="en-US"/>
              <a:t> </a:t>
            </a:r>
            <a:r>
              <a:rPr lang="en-US" err="1"/>
              <a:t>khác</a:t>
            </a:r>
            <a:r>
              <a:rPr lang="en-US"/>
              <a:t> </a:t>
            </a:r>
            <a:r>
              <a:rPr lang="en-US" err="1"/>
              <a:t>biệt</a:t>
            </a:r>
            <a:r>
              <a:rPr lang="en-US"/>
              <a:t> </a:t>
            </a:r>
            <a:r>
              <a:rPr lang="en-US" err="1"/>
              <a:t>giữa</a:t>
            </a:r>
            <a:r>
              <a:rPr lang="en-US"/>
              <a:t> con </a:t>
            </a:r>
            <a:r>
              <a:rPr lang="en-US" err="1"/>
              <a:t>người</a:t>
            </a:r>
            <a:r>
              <a:rPr lang="en-US"/>
              <a:t>, </a:t>
            </a:r>
            <a:r>
              <a:rPr lang="en-US" err="1"/>
              <a:t>nền</a:t>
            </a:r>
            <a:r>
              <a:rPr lang="en-US"/>
              <a:t> </a:t>
            </a:r>
            <a:r>
              <a:rPr lang="en-US" err="1"/>
              <a:t>văn</a:t>
            </a:r>
            <a:r>
              <a:rPr lang="en-US"/>
              <a:t> </a:t>
            </a:r>
            <a:r>
              <a:rPr lang="en-US" err="1"/>
              <a:t>hóa</a:t>
            </a:r>
            <a:r>
              <a:rPr lang="en-US"/>
              <a:t>; </a:t>
            </a:r>
            <a:r>
              <a:rPr lang="en-US" err="1"/>
              <a:t>ghét</a:t>
            </a:r>
            <a:r>
              <a:rPr lang="en-US"/>
              <a:t> </a:t>
            </a:r>
            <a:r>
              <a:rPr lang="en-US" err="1"/>
              <a:t>cái</a:t>
            </a:r>
            <a:r>
              <a:rPr lang="en-US"/>
              <a:t> </a:t>
            </a:r>
            <a:r>
              <a:rPr lang="en-US" err="1"/>
              <a:t>xấu</a:t>
            </a:r>
            <a:r>
              <a:rPr lang="en-US"/>
              <a:t>, </a:t>
            </a:r>
            <a:r>
              <a:rPr lang="en-US" err="1"/>
              <a:t>cái</a:t>
            </a:r>
            <a:r>
              <a:rPr lang="en-US"/>
              <a:t> </a:t>
            </a:r>
            <a:r>
              <a:rPr lang="en-US" err="1"/>
              <a:t>ác</a:t>
            </a:r>
            <a:r>
              <a:rPr lang="en-US"/>
              <a:t>; </a:t>
            </a:r>
            <a:r>
              <a:rPr lang="en-US" err="1"/>
              <a:t>cảm</a:t>
            </a:r>
            <a:r>
              <a:rPr lang="en-US"/>
              <a:t> </a:t>
            </a:r>
            <a:r>
              <a:rPr lang="en-US" err="1"/>
              <a:t>thông</a:t>
            </a:r>
            <a:r>
              <a:rPr lang="en-US"/>
              <a:t>, </a:t>
            </a:r>
            <a:r>
              <a:rPr lang="en-US" err="1"/>
              <a:t>độ</a:t>
            </a:r>
            <a:r>
              <a:rPr lang="en-US"/>
              <a:t> </a:t>
            </a:r>
            <a:r>
              <a:rPr lang="en-US" err="1"/>
              <a:t>lượng</a:t>
            </a:r>
            <a:r>
              <a:rPr lang="en-US"/>
              <a:t>; </a:t>
            </a:r>
            <a:r>
              <a:rPr lang="en-US" err="1"/>
              <a:t>sẵn</a:t>
            </a:r>
            <a:r>
              <a:rPr lang="en-US"/>
              <a:t> </a:t>
            </a:r>
            <a:r>
              <a:rPr lang="en-US" err="1"/>
              <a:t>sàng</a:t>
            </a:r>
            <a:r>
              <a:rPr lang="en-US"/>
              <a:t> </a:t>
            </a:r>
            <a:r>
              <a:rPr lang="en-US" err="1"/>
              <a:t>học</a:t>
            </a:r>
            <a:r>
              <a:rPr lang="en-US"/>
              <a:t> </a:t>
            </a:r>
            <a:r>
              <a:rPr lang="en-US" err="1"/>
              <a:t>hỏi</a:t>
            </a:r>
            <a:r>
              <a:rPr lang="en-US"/>
              <a:t>, </a:t>
            </a:r>
            <a:r>
              <a:rPr lang="en-US" err="1"/>
              <a:t>hòa</a:t>
            </a:r>
            <a:r>
              <a:rPr lang="en-US"/>
              <a:t> </a:t>
            </a:r>
            <a:r>
              <a:rPr lang="en-US" err="1"/>
              <a:t>nhập</a:t>
            </a:r>
            <a:r>
              <a:rPr lang="en-US"/>
              <a:t> </a:t>
            </a:r>
            <a:r>
              <a:rPr lang="en-US" err="1"/>
              <a:t>và</a:t>
            </a:r>
            <a:r>
              <a:rPr lang="en-US"/>
              <a:t> </a:t>
            </a:r>
            <a:r>
              <a:rPr lang="en-US" err="1"/>
              <a:t>giúp</a:t>
            </a:r>
            <a:r>
              <a:rPr lang="en-US"/>
              <a:t> </a:t>
            </a:r>
            <a:r>
              <a:rPr lang="en-US" err="1"/>
              <a:t>đỡ</a:t>
            </a:r>
            <a:r>
              <a:rPr lang="en-US"/>
              <a:t> </a:t>
            </a:r>
            <a:r>
              <a:rPr lang="en-US" err="1"/>
              <a:t>mọi</a:t>
            </a:r>
            <a:r>
              <a:rPr lang="en-US"/>
              <a:t> </a:t>
            </a:r>
            <a:r>
              <a:rPr lang="en-US" err="1"/>
              <a:t>người</a:t>
            </a:r>
            <a:r>
              <a:rPr lang="en-US"/>
              <a:t>.</a:t>
            </a:r>
          </a:p>
          <a:p>
            <a:r>
              <a:rPr lang="en-US" err="1">
                <a:solidFill>
                  <a:srgbClr val="0000FF"/>
                </a:solidFill>
              </a:rPr>
              <a:t>Chăm</a:t>
            </a:r>
            <a:r>
              <a:rPr lang="en-US">
                <a:solidFill>
                  <a:srgbClr val="0000FF"/>
                </a:solidFill>
              </a:rPr>
              <a:t> </a:t>
            </a:r>
            <a:r>
              <a:rPr lang="en-US" err="1">
                <a:solidFill>
                  <a:srgbClr val="0000FF"/>
                </a:solidFill>
              </a:rPr>
              <a:t>chỉ</a:t>
            </a:r>
            <a:r>
              <a:rPr lang="en-US">
                <a:solidFill>
                  <a:srgbClr val="0000FF"/>
                </a:solidFill>
              </a:rPr>
              <a:t>: </a:t>
            </a:r>
            <a:r>
              <a:rPr lang="en-US" err="1"/>
              <a:t>Chăm</a:t>
            </a:r>
            <a:r>
              <a:rPr lang="en-US"/>
              <a:t> </a:t>
            </a:r>
            <a:r>
              <a:rPr lang="en-US" err="1"/>
              <a:t>học</a:t>
            </a:r>
            <a:r>
              <a:rPr lang="en-US"/>
              <a:t>, ham </a:t>
            </a:r>
            <a:r>
              <a:rPr lang="en-US" err="1"/>
              <a:t>học</a:t>
            </a:r>
            <a:r>
              <a:rPr lang="en-US"/>
              <a:t>, </a:t>
            </a:r>
            <a:r>
              <a:rPr lang="en-US" err="1"/>
              <a:t>có</a:t>
            </a:r>
            <a:r>
              <a:rPr lang="en-US"/>
              <a:t> </a:t>
            </a:r>
            <a:r>
              <a:rPr lang="en-US" err="1"/>
              <a:t>tinh</a:t>
            </a:r>
            <a:r>
              <a:rPr lang="en-US"/>
              <a:t> </a:t>
            </a:r>
            <a:r>
              <a:rPr lang="en-US" err="1"/>
              <a:t>thần</a:t>
            </a:r>
            <a:r>
              <a:rPr lang="en-US"/>
              <a:t> </a:t>
            </a:r>
            <a:r>
              <a:rPr lang="en-US" err="1"/>
              <a:t>tự</a:t>
            </a:r>
            <a:r>
              <a:rPr lang="en-US"/>
              <a:t> </a:t>
            </a:r>
            <a:r>
              <a:rPr lang="en-US" err="1"/>
              <a:t>học</a:t>
            </a:r>
            <a:r>
              <a:rPr lang="en-US"/>
              <a:t>; </a:t>
            </a:r>
            <a:r>
              <a:rPr lang="en-US" err="1"/>
              <a:t>chăm</a:t>
            </a:r>
            <a:r>
              <a:rPr lang="en-US"/>
              <a:t> </a:t>
            </a:r>
            <a:r>
              <a:rPr lang="en-US" err="1"/>
              <a:t>làm</a:t>
            </a:r>
            <a:r>
              <a:rPr lang="en-US"/>
              <a:t>, </a:t>
            </a:r>
            <a:r>
              <a:rPr lang="en-US" err="1"/>
              <a:t>nhiệt</a:t>
            </a:r>
            <a:r>
              <a:rPr lang="en-US"/>
              <a:t> </a:t>
            </a:r>
            <a:r>
              <a:rPr lang="en-US" err="1"/>
              <a:t>tình</a:t>
            </a:r>
            <a:r>
              <a:rPr lang="en-US"/>
              <a:t> </a:t>
            </a:r>
            <a:r>
              <a:rPr lang="en-US" err="1"/>
              <a:t>tham</a:t>
            </a:r>
            <a:r>
              <a:rPr lang="en-US"/>
              <a:t> </a:t>
            </a:r>
            <a:r>
              <a:rPr lang="en-US" err="1"/>
              <a:t>gia</a:t>
            </a:r>
            <a:r>
              <a:rPr lang="en-US"/>
              <a:t> </a:t>
            </a:r>
            <a:r>
              <a:rPr lang="en-US" err="1"/>
              <a:t>các</a:t>
            </a:r>
            <a:r>
              <a:rPr lang="en-US"/>
              <a:t> </a:t>
            </a:r>
            <a:r>
              <a:rPr lang="en-US" err="1"/>
              <a:t>công</a:t>
            </a:r>
            <a:r>
              <a:rPr lang="en-US"/>
              <a:t> </a:t>
            </a:r>
            <a:r>
              <a:rPr lang="en-US" err="1"/>
              <a:t>việc</a:t>
            </a:r>
            <a:r>
              <a:rPr lang="en-US"/>
              <a:t> </a:t>
            </a:r>
            <a:r>
              <a:rPr lang="en-US" err="1"/>
              <a:t>trong</a:t>
            </a:r>
            <a:r>
              <a:rPr lang="en-US"/>
              <a:t> </a:t>
            </a:r>
            <a:r>
              <a:rPr lang="en-US" err="1"/>
              <a:t>lớp</a:t>
            </a:r>
            <a:r>
              <a:rPr lang="en-US"/>
              <a:t>, </a:t>
            </a:r>
            <a:r>
              <a:rPr lang="en-US" err="1"/>
              <a:t>trường</a:t>
            </a:r>
            <a:r>
              <a:rPr lang="en-US"/>
              <a:t>, </a:t>
            </a:r>
            <a:r>
              <a:rPr lang="en-US" err="1"/>
              <a:t>gia</a:t>
            </a:r>
            <a:r>
              <a:rPr lang="en-US"/>
              <a:t> </a:t>
            </a:r>
            <a:r>
              <a:rPr lang="en-US" err="1"/>
              <a:t>đình</a:t>
            </a:r>
            <a:r>
              <a:rPr lang="en-US"/>
              <a:t>, </a:t>
            </a:r>
            <a:r>
              <a:rPr lang="en-US" err="1"/>
              <a:t>cộng</a:t>
            </a:r>
            <a:r>
              <a:rPr lang="en-US"/>
              <a:t> </a:t>
            </a:r>
            <a:r>
              <a:rPr lang="en-US" err="1"/>
              <a:t>đồng</a:t>
            </a:r>
            <a:r>
              <a:rPr lang="en-US"/>
              <a:t>, </a:t>
            </a:r>
            <a:r>
              <a:rPr lang="en-US" err="1"/>
              <a:t>có</a:t>
            </a:r>
            <a:r>
              <a:rPr lang="en-US"/>
              <a:t> ý </a:t>
            </a:r>
            <a:r>
              <a:rPr lang="en-US" err="1"/>
              <a:t>thức</a:t>
            </a:r>
            <a:r>
              <a:rPr lang="en-US"/>
              <a:t> </a:t>
            </a:r>
            <a:r>
              <a:rPr lang="en-US" err="1"/>
              <a:t>vượt</a:t>
            </a:r>
            <a:r>
              <a:rPr lang="en-US"/>
              <a:t> </a:t>
            </a:r>
            <a:r>
              <a:rPr lang="en-US" err="1"/>
              <a:t>khó</a:t>
            </a:r>
            <a:r>
              <a:rPr lang="en-US"/>
              <a:t> </a:t>
            </a:r>
            <a:r>
              <a:rPr lang="en-US" err="1"/>
              <a:t>trong</a:t>
            </a:r>
            <a:r>
              <a:rPr lang="en-US"/>
              <a:t> </a:t>
            </a:r>
            <a:r>
              <a:rPr lang="en-US" err="1"/>
              <a:t>công</a:t>
            </a:r>
            <a:r>
              <a:rPr lang="en-US"/>
              <a:t> </a:t>
            </a:r>
            <a:r>
              <a:rPr lang="en-US" err="1"/>
              <a:t>việc</a:t>
            </a:r>
            <a:r>
              <a:rPr lang="en-US"/>
              <a:t>.</a:t>
            </a:r>
          </a:p>
          <a:p>
            <a:r>
              <a:rPr lang="en-US" err="1">
                <a:solidFill>
                  <a:srgbClr val="0000FF"/>
                </a:solidFill>
              </a:rPr>
              <a:t>Trung</a:t>
            </a:r>
            <a:r>
              <a:rPr lang="en-US">
                <a:solidFill>
                  <a:srgbClr val="0000FF"/>
                </a:solidFill>
              </a:rPr>
              <a:t> </a:t>
            </a:r>
            <a:r>
              <a:rPr lang="en-US" err="1">
                <a:solidFill>
                  <a:srgbClr val="0000FF"/>
                </a:solidFill>
              </a:rPr>
              <a:t>thực</a:t>
            </a:r>
            <a:r>
              <a:rPr lang="en-US">
                <a:solidFill>
                  <a:srgbClr val="0000FF"/>
                </a:solidFill>
              </a:rPr>
              <a:t>: </a:t>
            </a:r>
            <a:r>
              <a:rPr lang="en-US" err="1"/>
              <a:t>Thật</a:t>
            </a:r>
            <a:r>
              <a:rPr lang="en-US"/>
              <a:t> </a:t>
            </a:r>
            <a:r>
              <a:rPr lang="en-US" err="1"/>
              <a:t>thà</a:t>
            </a:r>
            <a:r>
              <a:rPr lang="en-US"/>
              <a:t>, </a:t>
            </a:r>
            <a:r>
              <a:rPr lang="en-US" err="1"/>
              <a:t>ngay</a:t>
            </a:r>
            <a:r>
              <a:rPr lang="en-US"/>
              <a:t> </a:t>
            </a:r>
            <a:r>
              <a:rPr lang="en-US" err="1"/>
              <a:t>thẳng</a:t>
            </a:r>
            <a:r>
              <a:rPr lang="en-US"/>
              <a:t> </a:t>
            </a:r>
            <a:r>
              <a:rPr lang="en-US" err="1"/>
              <a:t>trong</a:t>
            </a:r>
            <a:r>
              <a:rPr lang="en-US"/>
              <a:t> </a:t>
            </a:r>
            <a:r>
              <a:rPr lang="en-US" err="1"/>
              <a:t>học</a:t>
            </a:r>
            <a:r>
              <a:rPr lang="en-US"/>
              <a:t> </a:t>
            </a:r>
            <a:r>
              <a:rPr lang="en-US" err="1"/>
              <a:t>tập</a:t>
            </a:r>
            <a:r>
              <a:rPr lang="en-US"/>
              <a:t> </a:t>
            </a:r>
            <a:r>
              <a:rPr lang="en-US" err="1"/>
              <a:t>và</a:t>
            </a:r>
            <a:r>
              <a:rPr lang="en-US"/>
              <a:t> </a:t>
            </a:r>
            <a:r>
              <a:rPr lang="en-US" err="1"/>
              <a:t>làm</a:t>
            </a:r>
            <a:r>
              <a:rPr lang="en-US"/>
              <a:t> </a:t>
            </a:r>
            <a:r>
              <a:rPr lang="en-US" err="1"/>
              <a:t>việc</a:t>
            </a:r>
            <a:r>
              <a:rPr lang="en-US"/>
              <a:t>; </a:t>
            </a:r>
            <a:r>
              <a:rPr lang="en-US" err="1"/>
              <a:t>tôn</a:t>
            </a:r>
            <a:r>
              <a:rPr lang="en-US"/>
              <a:t> </a:t>
            </a:r>
            <a:r>
              <a:rPr lang="en-US" err="1"/>
              <a:t>trọng</a:t>
            </a:r>
            <a:r>
              <a:rPr lang="en-US"/>
              <a:t> </a:t>
            </a:r>
            <a:r>
              <a:rPr lang="en-US" err="1"/>
              <a:t>lẽ</a:t>
            </a:r>
            <a:r>
              <a:rPr lang="en-US"/>
              <a:t> </a:t>
            </a:r>
            <a:r>
              <a:rPr lang="en-US" err="1"/>
              <a:t>phải</a:t>
            </a:r>
            <a:r>
              <a:rPr lang="en-US"/>
              <a:t>; </a:t>
            </a:r>
            <a:r>
              <a:rPr lang="en-US" err="1"/>
              <a:t>lên</a:t>
            </a:r>
            <a:r>
              <a:rPr lang="en-US"/>
              <a:t> </a:t>
            </a:r>
            <a:r>
              <a:rPr lang="en-US" err="1"/>
              <a:t>án</a:t>
            </a:r>
            <a:r>
              <a:rPr lang="en-US"/>
              <a:t> </a:t>
            </a:r>
            <a:r>
              <a:rPr lang="en-US" err="1"/>
              <a:t>sự</a:t>
            </a:r>
            <a:r>
              <a:rPr lang="en-US"/>
              <a:t> </a:t>
            </a:r>
            <a:r>
              <a:rPr lang="en-US" err="1"/>
              <a:t>gian</a:t>
            </a:r>
            <a:r>
              <a:rPr lang="en-US"/>
              <a:t> </a:t>
            </a:r>
            <a:r>
              <a:rPr lang="en-US" err="1"/>
              <a:t>lận</a:t>
            </a:r>
            <a:r>
              <a:rPr lang="en-US"/>
              <a:t>.</a:t>
            </a:r>
          </a:p>
          <a:p>
            <a:r>
              <a:rPr lang="en-US" err="1">
                <a:solidFill>
                  <a:srgbClr val="0000FF"/>
                </a:solidFill>
              </a:rPr>
              <a:t>Trách</a:t>
            </a:r>
            <a:r>
              <a:rPr lang="en-US">
                <a:solidFill>
                  <a:srgbClr val="0000FF"/>
                </a:solidFill>
              </a:rPr>
              <a:t> </a:t>
            </a:r>
            <a:r>
              <a:rPr lang="en-US" err="1">
                <a:solidFill>
                  <a:srgbClr val="0000FF"/>
                </a:solidFill>
              </a:rPr>
              <a:t>nhiệm</a:t>
            </a:r>
            <a:r>
              <a:rPr lang="en-US">
                <a:solidFill>
                  <a:srgbClr val="0000FF"/>
                </a:solidFill>
              </a:rPr>
              <a:t>: </a:t>
            </a:r>
            <a:r>
              <a:rPr lang="en-US" err="1"/>
              <a:t>Bảo</a:t>
            </a:r>
            <a:r>
              <a:rPr lang="en-US"/>
              <a:t> </a:t>
            </a:r>
            <a:r>
              <a:rPr lang="en-US" err="1"/>
              <a:t>vệ</a:t>
            </a:r>
            <a:r>
              <a:rPr lang="en-US"/>
              <a:t> </a:t>
            </a:r>
            <a:r>
              <a:rPr lang="en-US" err="1"/>
              <a:t>bản</a:t>
            </a:r>
            <a:r>
              <a:rPr lang="en-US"/>
              <a:t> </a:t>
            </a:r>
            <a:r>
              <a:rPr lang="en-US" err="1"/>
              <a:t>thân</a:t>
            </a:r>
            <a:r>
              <a:rPr lang="en-US"/>
              <a:t>, </a:t>
            </a:r>
            <a:r>
              <a:rPr lang="en-US" err="1"/>
              <a:t>gia</a:t>
            </a:r>
            <a:r>
              <a:rPr lang="en-US"/>
              <a:t> </a:t>
            </a:r>
            <a:r>
              <a:rPr lang="en-US" err="1"/>
              <a:t>đình</a:t>
            </a:r>
            <a:r>
              <a:rPr lang="en-US"/>
              <a:t>, </a:t>
            </a:r>
            <a:r>
              <a:rPr lang="en-US" err="1"/>
              <a:t>nhà</a:t>
            </a:r>
            <a:r>
              <a:rPr lang="en-US"/>
              <a:t> </a:t>
            </a:r>
            <a:r>
              <a:rPr lang="en-US" err="1"/>
              <a:t>trường</a:t>
            </a:r>
            <a:r>
              <a:rPr lang="en-US"/>
              <a:t>, </a:t>
            </a:r>
            <a:r>
              <a:rPr lang="en-US" err="1"/>
              <a:t>xã</a:t>
            </a:r>
            <a:r>
              <a:rPr lang="en-US"/>
              <a:t> </a:t>
            </a:r>
            <a:r>
              <a:rPr lang="en-US" err="1"/>
              <a:t>hội</a:t>
            </a:r>
            <a:r>
              <a:rPr lang="en-US"/>
              <a:t>, </a:t>
            </a:r>
            <a:r>
              <a:rPr lang="en-US" err="1"/>
              <a:t>môi</a:t>
            </a:r>
            <a:r>
              <a:rPr lang="en-US"/>
              <a:t> </a:t>
            </a:r>
            <a:r>
              <a:rPr lang="en-US" err="1"/>
              <a:t>trường</a:t>
            </a:r>
            <a:r>
              <a:rPr lang="en-US"/>
              <a:t>; </a:t>
            </a:r>
            <a:r>
              <a:rPr lang="en-US" err="1"/>
              <a:t>không</a:t>
            </a:r>
            <a:r>
              <a:rPr lang="en-US"/>
              <a:t> </a:t>
            </a:r>
            <a:r>
              <a:rPr lang="en-US" err="1"/>
              <a:t>đổ</a:t>
            </a:r>
            <a:r>
              <a:rPr lang="en-US"/>
              <a:t> </a:t>
            </a:r>
            <a:r>
              <a:rPr lang="en-US" err="1"/>
              <a:t>lỗi</a:t>
            </a:r>
            <a:r>
              <a:rPr lang="en-US"/>
              <a:t> </a:t>
            </a:r>
            <a:r>
              <a:rPr lang="en-US" err="1"/>
              <a:t>cho</a:t>
            </a:r>
            <a:r>
              <a:rPr lang="en-US"/>
              <a:t> </a:t>
            </a:r>
            <a:r>
              <a:rPr lang="en-US" err="1"/>
              <a:t>người</a:t>
            </a:r>
            <a:r>
              <a:rPr lang="en-US"/>
              <a:t> </a:t>
            </a:r>
            <a:r>
              <a:rPr lang="en-US" err="1"/>
              <a:t>khác</a:t>
            </a:r>
            <a:r>
              <a:rPr lang="en-US"/>
              <a:t>.</a:t>
            </a:r>
          </a:p>
        </p:txBody>
      </p:sp>
    </p:spTree>
    <p:extLst>
      <p:ext uri="{BB962C8B-B14F-4D97-AF65-F5344CB8AC3E}">
        <p14:creationId xmlns:p14="http://schemas.microsoft.com/office/powerpoint/2010/main" val="225786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0000"/>
                </a:solidFill>
              </a:rPr>
              <a:t>2. </a:t>
            </a:r>
            <a:r>
              <a:rPr lang="en-US" err="1">
                <a:solidFill>
                  <a:srgbClr val="FF0000"/>
                </a:solidFill>
              </a:rPr>
              <a:t>Năng</a:t>
            </a:r>
            <a:r>
              <a:rPr lang="en-US">
                <a:solidFill>
                  <a:srgbClr val="FF0000"/>
                </a:solidFill>
              </a:rPr>
              <a:t> </a:t>
            </a:r>
            <a:r>
              <a:rPr lang="en-US" err="1">
                <a:solidFill>
                  <a:srgbClr val="FF0000"/>
                </a:solidFill>
              </a:rPr>
              <a:t>lực</a:t>
            </a:r>
            <a:r>
              <a:rPr lang="en-US">
                <a:solidFill>
                  <a:srgbClr val="FF0000"/>
                </a:solidFill>
              </a:rPr>
              <a:t> </a:t>
            </a:r>
            <a:r>
              <a:rPr lang="en-US" err="1">
                <a:solidFill>
                  <a:srgbClr val="FF0000"/>
                </a:solidFill>
              </a:rPr>
              <a:t>cốt</a:t>
            </a:r>
            <a:r>
              <a:rPr lang="en-US">
                <a:solidFill>
                  <a:srgbClr val="FF0000"/>
                </a:solidFill>
              </a:rPr>
              <a:t> </a:t>
            </a:r>
            <a:r>
              <a:rPr lang="en-US" err="1">
                <a:solidFill>
                  <a:srgbClr val="FF0000"/>
                </a:solidFill>
              </a:rPr>
              <a:t>lõi</a:t>
            </a:r>
            <a:endParaRPr lang="en-US">
              <a:solidFill>
                <a:srgbClr val="FF0000"/>
              </a:solidFill>
            </a:endParaRPr>
          </a:p>
        </p:txBody>
      </p:sp>
      <p:sp>
        <p:nvSpPr>
          <p:cNvPr id="3" name="Content Placeholder 2"/>
          <p:cNvSpPr>
            <a:spLocks noGrp="1"/>
          </p:cNvSpPr>
          <p:nvPr>
            <p:ph idx="1"/>
          </p:nvPr>
        </p:nvSpPr>
        <p:spPr>
          <a:xfrm>
            <a:off x="1584337" y="1152907"/>
            <a:ext cx="10339437" cy="5177241"/>
          </a:xfrm>
        </p:spPr>
        <p:txBody>
          <a:bodyPr>
            <a:normAutofit/>
          </a:bodyPr>
          <a:lstStyle/>
          <a:p>
            <a:r>
              <a:rPr lang="en-US" err="1">
                <a:solidFill>
                  <a:srgbClr val="0000FF"/>
                </a:solidFill>
              </a:rPr>
              <a:t>Tự</a:t>
            </a:r>
            <a:r>
              <a:rPr lang="en-US">
                <a:solidFill>
                  <a:srgbClr val="0000FF"/>
                </a:solidFill>
              </a:rPr>
              <a:t> </a:t>
            </a:r>
            <a:r>
              <a:rPr lang="en-US" err="1">
                <a:solidFill>
                  <a:srgbClr val="0000FF"/>
                </a:solidFill>
              </a:rPr>
              <a:t>chủ</a:t>
            </a:r>
            <a:r>
              <a:rPr lang="en-US">
                <a:solidFill>
                  <a:srgbClr val="0000FF"/>
                </a:solidFill>
              </a:rPr>
              <a:t> </a:t>
            </a:r>
            <a:r>
              <a:rPr lang="en-US" err="1">
                <a:solidFill>
                  <a:srgbClr val="0000FF"/>
                </a:solidFill>
              </a:rPr>
              <a:t>và</a:t>
            </a:r>
            <a:r>
              <a:rPr lang="en-US">
                <a:solidFill>
                  <a:srgbClr val="0000FF"/>
                </a:solidFill>
              </a:rPr>
              <a:t> </a:t>
            </a:r>
            <a:r>
              <a:rPr lang="en-US" err="1">
                <a:solidFill>
                  <a:srgbClr val="0000FF"/>
                </a:solidFill>
              </a:rPr>
              <a:t>tự</a:t>
            </a:r>
            <a:r>
              <a:rPr lang="en-US">
                <a:solidFill>
                  <a:srgbClr val="0000FF"/>
                </a:solidFill>
              </a:rPr>
              <a:t> học: </a:t>
            </a:r>
            <a:r>
              <a:rPr lang="en-US"/>
              <a:t>Tự lực, tự khẳng định, tự định hướng, tự hoàn thiện</a:t>
            </a:r>
          </a:p>
          <a:p>
            <a:r>
              <a:rPr lang="en-US" err="1">
                <a:solidFill>
                  <a:srgbClr val="0000FF"/>
                </a:solidFill>
              </a:rPr>
              <a:t>Giao</a:t>
            </a:r>
            <a:r>
              <a:rPr lang="en-US">
                <a:solidFill>
                  <a:srgbClr val="0000FF"/>
                </a:solidFill>
              </a:rPr>
              <a:t> </a:t>
            </a:r>
            <a:r>
              <a:rPr lang="en-US" err="1">
                <a:solidFill>
                  <a:srgbClr val="0000FF"/>
                </a:solidFill>
              </a:rPr>
              <a:t>tiếp</a:t>
            </a:r>
            <a:r>
              <a:rPr lang="en-US">
                <a:solidFill>
                  <a:srgbClr val="0000FF"/>
                </a:solidFill>
              </a:rPr>
              <a:t> </a:t>
            </a:r>
            <a:r>
              <a:rPr lang="en-US" err="1">
                <a:solidFill>
                  <a:srgbClr val="0000FF"/>
                </a:solidFill>
              </a:rPr>
              <a:t>và</a:t>
            </a:r>
            <a:r>
              <a:rPr lang="en-US">
                <a:solidFill>
                  <a:srgbClr val="0000FF"/>
                </a:solidFill>
              </a:rPr>
              <a:t> </a:t>
            </a:r>
            <a:r>
              <a:rPr lang="en-US" err="1">
                <a:solidFill>
                  <a:srgbClr val="0000FF"/>
                </a:solidFill>
              </a:rPr>
              <a:t>hợp</a:t>
            </a:r>
            <a:r>
              <a:rPr lang="en-US">
                <a:solidFill>
                  <a:srgbClr val="0000FF"/>
                </a:solidFill>
              </a:rPr>
              <a:t> tác: </a:t>
            </a:r>
            <a:r>
              <a:rPr lang="en-US"/>
              <a:t>Mục đích, nội dung, phương tiện, thái độ</a:t>
            </a:r>
          </a:p>
          <a:p>
            <a:r>
              <a:rPr lang="en-US" err="1">
                <a:solidFill>
                  <a:srgbClr val="0000FF"/>
                </a:solidFill>
              </a:rPr>
              <a:t>Giải</a:t>
            </a:r>
            <a:r>
              <a:rPr lang="en-US">
                <a:solidFill>
                  <a:srgbClr val="0000FF"/>
                </a:solidFill>
              </a:rPr>
              <a:t> </a:t>
            </a:r>
            <a:r>
              <a:rPr lang="en-US" err="1">
                <a:solidFill>
                  <a:srgbClr val="0000FF"/>
                </a:solidFill>
              </a:rPr>
              <a:t>quyết</a:t>
            </a:r>
            <a:r>
              <a:rPr lang="en-US">
                <a:solidFill>
                  <a:srgbClr val="0000FF"/>
                </a:solidFill>
              </a:rPr>
              <a:t> </a:t>
            </a:r>
            <a:r>
              <a:rPr lang="en-US" err="1">
                <a:solidFill>
                  <a:srgbClr val="0000FF"/>
                </a:solidFill>
              </a:rPr>
              <a:t>vấn</a:t>
            </a:r>
            <a:r>
              <a:rPr lang="en-US">
                <a:solidFill>
                  <a:srgbClr val="0000FF"/>
                </a:solidFill>
              </a:rPr>
              <a:t> </a:t>
            </a:r>
            <a:r>
              <a:rPr lang="en-US" err="1">
                <a:solidFill>
                  <a:srgbClr val="0000FF"/>
                </a:solidFill>
              </a:rPr>
              <a:t>đề</a:t>
            </a:r>
            <a:r>
              <a:rPr lang="en-US">
                <a:solidFill>
                  <a:srgbClr val="0000FF"/>
                </a:solidFill>
              </a:rPr>
              <a:t> </a:t>
            </a:r>
            <a:r>
              <a:rPr lang="en-US" err="1">
                <a:solidFill>
                  <a:srgbClr val="0000FF"/>
                </a:solidFill>
              </a:rPr>
              <a:t>và</a:t>
            </a:r>
            <a:r>
              <a:rPr lang="en-US">
                <a:solidFill>
                  <a:srgbClr val="0000FF"/>
                </a:solidFill>
              </a:rPr>
              <a:t> </a:t>
            </a:r>
            <a:r>
              <a:rPr lang="en-US" err="1">
                <a:solidFill>
                  <a:srgbClr val="0000FF"/>
                </a:solidFill>
              </a:rPr>
              <a:t>sáng</a:t>
            </a:r>
            <a:r>
              <a:rPr lang="en-US">
                <a:solidFill>
                  <a:srgbClr val="0000FF"/>
                </a:solidFill>
              </a:rPr>
              <a:t> tạo: </a:t>
            </a:r>
            <a:r>
              <a:rPr lang="en-US"/>
              <a:t>Phát hiện, giải pháp, thực thi</a:t>
            </a:r>
          </a:p>
          <a:p>
            <a:r>
              <a:rPr lang="en-US" err="1">
                <a:solidFill>
                  <a:srgbClr val="0000FF"/>
                </a:solidFill>
              </a:rPr>
              <a:t>Năng</a:t>
            </a:r>
            <a:r>
              <a:rPr lang="en-US">
                <a:solidFill>
                  <a:srgbClr val="0000FF"/>
                </a:solidFill>
              </a:rPr>
              <a:t> </a:t>
            </a:r>
            <a:r>
              <a:rPr lang="en-US" err="1">
                <a:solidFill>
                  <a:srgbClr val="0000FF"/>
                </a:solidFill>
              </a:rPr>
              <a:t>lực</a:t>
            </a:r>
            <a:r>
              <a:rPr lang="en-US">
                <a:solidFill>
                  <a:srgbClr val="0000FF"/>
                </a:solidFill>
              </a:rPr>
              <a:t> </a:t>
            </a:r>
            <a:r>
              <a:rPr lang="en-US" err="1">
                <a:solidFill>
                  <a:srgbClr val="0000FF"/>
                </a:solidFill>
              </a:rPr>
              <a:t>ngôn</a:t>
            </a:r>
            <a:r>
              <a:rPr lang="en-US">
                <a:solidFill>
                  <a:srgbClr val="0000FF"/>
                </a:solidFill>
              </a:rPr>
              <a:t> ngữ: </a:t>
            </a:r>
            <a:r>
              <a:rPr lang="en-US"/>
              <a:t>Tiếng Việt và ngoại ngữ (Đọc, Nghe, Nói, Viết)</a:t>
            </a:r>
          </a:p>
          <a:p>
            <a:r>
              <a:rPr lang="en-US" err="1">
                <a:solidFill>
                  <a:srgbClr val="0000FF"/>
                </a:solidFill>
              </a:rPr>
              <a:t>Năng</a:t>
            </a:r>
            <a:r>
              <a:rPr lang="en-US">
                <a:solidFill>
                  <a:srgbClr val="0000FF"/>
                </a:solidFill>
              </a:rPr>
              <a:t> </a:t>
            </a:r>
            <a:r>
              <a:rPr lang="en-US" err="1">
                <a:solidFill>
                  <a:srgbClr val="0000FF"/>
                </a:solidFill>
              </a:rPr>
              <a:t>lực</a:t>
            </a:r>
            <a:r>
              <a:rPr lang="en-US">
                <a:solidFill>
                  <a:srgbClr val="0000FF"/>
                </a:solidFill>
              </a:rPr>
              <a:t> </a:t>
            </a:r>
            <a:r>
              <a:rPr lang="en-US" err="1">
                <a:solidFill>
                  <a:srgbClr val="0000FF"/>
                </a:solidFill>
              </a:rPr>
              <a:t>toán</a:t>
            </a:r>
            <a:r>
              <a:rPr lang="en-US">
                <a:solidFill>
                  <a:srgbClr val="0000FF"/>
                </a:solidFill>
              </a:rPr>
              <a:t> học: </a:t>
            </a:r>
            <a:r>
              <a:rPr lang="en-US"/>
              <a:t>Kiến thức, thao tác tư duy, sử dụng công cụ</a:t>
            </a:r>
          </a:p>
          <a:p>
            <a:r>
              <a:rPr lang="en-US" err="1">
                <a:solidFill>
                  <a:srgbClr val="0000FF"/>
                </a:solidFill>
              </a:rPr>
              <a:t>Năng</a:t>
            </a:r>
            <a:r>
              <a:rPr lang="en-US">
                <a:solidFill>
                  <a:srgbClr val="0000FF"/>
                </a:solidFill>
              </a:rPr>
              <a:t> </a:t>
            </a:r>
            <a:r>
              <a:rPr lang="en-US" err="1">
                <a:solidFill>
                  <a:srgbClr val="0000FF"/>
                </a:solidFill>
              </a:rPr>
              <a:t>lực</a:t>
            </a:r>
            <a:r>
              <a:rPr lang="en-US">
                <a:solidFill>
                  <a:srgbClr val="0000FF"/>
                </a:solidFill>
              </a:rPr>
              <a:t> </a:t>
            </a:r>
            <a:r>
              <a:rPr lang="en-US" err="1">
                <a:solidFill>
                  <a:srgbClr val="0000FF"/>
                </a:solidFill>
              </a:rPr>
              <a:t>tìm</a:t>
            </a:r>
            <a:r>
              <a:rPr lang="en-US">
                <a:solidFill>
                  <a:srgbClr val="0000FF"/>
                </a:solidFill>
              </a:rPr>
              <a:t> </a:t>
            </a:r>
            <a:r>
              <a:rPr lang="en-US" err="1">
                <a:solidFill>
                  <a:srgbClr val="0000FF"/>
                </a:solidFill>
              </a:rPr>
              <a:t>hiểu</a:t>
            </a:r>
            <a:r>
              <a:rPr lang="en-US">
                <a:solidFill>
                  <a:srgbClr val="0000FF"/>
                </a:solidFill>
              </a:rPr>
              <a:t> </a:t>
            </a:r>
            <a:r>
              <a:rPr lang="en-US" err="1">
                <a:solidFill>
                  <a:srgbClr val="0000FF"/>
                </a:solidFill>
              </a:rPr>
              <a:t>tự</a:t>
            </a:r>
            <a:r>
              <a:rPr lang="en-US">
                <a:solidFill>
                  <a:srgbClr val="0000FF"/>
                </a:solidFill>
              </a:rPr>
              <a:t> </a:t>
            </a:r>
            <a:r>
              <a:rPr lang="en-US" err="1">
                <a:solidFill>
                  <a:srgbClr val="0000FF"/>
                </a:solidFill>
              </a:rPr>
              <a:t>nhiên</a:t>
            </a:r>
            <a:r>
              <a:rPr lang="en-US">
                <a:solidFill>
                  <a:srgbClr val="0000FF"/>
                </a:solidFill>
              </a:rPr>
              <a:t> </a:t>
            </a:r>
            <a:r>
              <a:rPr lang="en-US" err="1">
                <a:solidFill>
                  <a:srgbClr val="0000FF"/>
                </a:solidFill>
              </a:rPr>
              <a:t>và</a:t>
            </a:r>
            <a:r>
              <a:rPr lang="en-US">
                <a:solidFill>
                  <a:srgbClr val="0000FF"/>
                </a:solidFill>
              </a:rPr>
              <a:t> </a:t>
            </a:r>
            <a:r>
              <a:rPr lang="en-US" err="1">
                <a:solidFill>
                  <a:srgbClr val="0000FF"/>
                </a:solidFill>
              </a:rPr>
              <a:t>xã</a:t>
            </a:r>
            <a:r>
              <a:rPr lang="en-US">
                <a:solidFill>
                  <a:srgbClr val="0000FF"/>
                </a:solidFill>
              </a:rPr>
              <a:t> hội: </a:t>
            </a:r>
            <a:r>
              <a:rPr lang="en-US"/>
              <a:t>Kiến thức, khám phá, vận dụng</a:t>
            </a:r>
          </a:p>
          <a:p>
            <a:r>
              <a:rPr lang="en-US">
                <a:solidFill>
                  <a:srgbClr val="0000FF"/>
                </a:solidFill>
              </a:rPr>
              <a:t>Năng lực công nghệ: </a:t>
            </a:r>
            <a:r>
              <a:rPr lang="en-US"/>
              <a:t>Thiết kế, sử dụng, giao tiếp, đánh giá</a:t>
            </a:r>
          </a:p>
          <a:p>
            <a:r>
              <a:rPr lang="en-US">
                <a:solidFill>
                  <a:srgbClr val="0000FF"/>
                </a:solidFill>
              </a:rPr>
              <a:t>Năng lực tin học: </a:t>
            </a:r>
            <a:r>
              <a:rPr lang="en-US"/>
              <a:t>Thiết kế, sử dụng, giao tiếp, đánh giá</a:t>
            </a:r>
          </a:p>
          <a:p>
            <a:r>
              <a:rPr lang="en-US">
                <a:solidFill>
                  <a:srgbClr val="0000FF"/>
                </a:solidFill>
              </a:rPr>
              <a:t>Năng lực thẩm mỹ: </a:t>
            </a:r>
            <a:r>
              <a:rPr lang="en-US"/>
              <a:t>Nhận biết, phân tích, đánh giá, tái tạo, sáng tạo</a:t>
            </a:r>
          </a:p>
          <a:p>
            <a:r>
              <a:rPr lang="en-US">
                <a:solidFill>
                  <a:srgbClr val="0000FF"/>
                </a:solidFill>
              </a:rPr>
              <a:t>Năng lực thể chất: </a:t>
            </a:r>
            <a:r>
              <a:rPr lang="en-US"/>
              <a:t>Kiến thức, kỹ năng, tố chất, đánh giá</a:t>
            </a:r>
          </a:p>
        </p:txBody>
      </p:sp>
    </p:spTree>
    <p:extLst>
      <p:ext uri="{BB962C8B-B14F-4D97-AF65-F5344CB8AC3E}">
        <p14:creationId xmlns:p14="http://schemas.microsoft.com/office/powerpoint/2010/main" val="378849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6EE22-B9EA-41E0-9A8A-ED0E4606D816}"/>
              </a:ext>
            </a:extLst>
          </p:cNvPr>
          <p:cNvSpPr>
            <a:spLocks noGrp="1"/>
          </p:cNvSpPr>
          <p:nvPr>
            <p:ph type="title"/>
          </p:nvPr>
        </p:nvSpPr>
        <p:spPr>
          <a:xfrm>
            <a:off x="1584336" y="277401"/>
            <a:ext cx="9771523" cy="875506"/>
          </a:xfrm>
        </p:spPr>
        <p:txBody>
          <a:bodyPr>
            <a:normAutofit fontScale="90000"/>
          </a:bodyPr>
          <a:lstStyle/>
          <a:p>
            <a:r>
              <a:rPr lang="en-US">
                <a:solidFill>
                  <a:srgbClr val="FF0000"/>
                </a:solidFill>
              </a:rPr>
              <a:t>3. Hoạt động học và phát triển năng lực, phẩm chất</a:t>
            </a:r>
          </a:p>
        </p:txBody>
      </p:sp>
      <p:sp>
        <p:nvSpPr>
          <p:cNvPr id="4" name="TextBox 3">
            <a:extLst>
              <a:ext uri="{FF2B5EF4-FFF2-40B4-BE49-F238E27FC236}">
                <a16:creationId xmlns:a16="http://schemas.microsoft.com/office/drawing/2014/main" id="{DAB62731-70E7-4DC7-A73A-5DE5BDB28D2E}"/>
              </a:ext>
            </a:extLst>
          </p:cNvPr>
          <p:cNvSpPr txBox="1"/>
          <p:nvPr/>
        </p:nvSpPr>
        <p:spPr>
          <a:xfrm>
            <a:off x="2250585" y="3513350"/>
            <a:ext cx="2160777" cy="646331"/>
          </a:xfrm>
          <a:prstGeom prst="rect">
            <a:avLst/>
          </a:prstGeom>
          <a:noFill/>
        </p:spPr>
        <p:txBody>
          <a:bodyPr wrap="square" rtlCol="0">
            <a:spAutoFit/>
          </a:bodyPr>
          <a:lstStyle/>
          <a:p>
            <a:pPr algn="ctr"/>
            <a:r>
              <a:rPr lang="en-US" b="1">
                <a:solidFill>
                  <a:srgbClr val="0000FF"/>
                </a:solidFill>
                <a:latin typeface="Arial" panose="020B0604020202020204" pitchFamily="34" charset="0"/>
                <a:cs typeface="Arial" panose="020B0604020202020204" pitchFamily="34" charset="0"/>
              </a:rPr>
              <a:t>THỰC TIỄN (CÔNG NGHỆ)</a:t>
            </a:r>
          </a:p>
        </p:txBody>
      </p:sp>
      <p:sp>
        <p:nvSpPr>
          <p:cNvPr id="5" name="TextBox 4">
            <a:extLst>
              <a:ext uri="{FF2B5EF4-FFF2-40B4-BE49-F238E27FC236}">
                <a16:creationId xmlns:a16="http://schemas.microsoft.com/office/drawing/2014/main" id="{E5AC3AB4-A511-4E8B-921E-3BF967141F1E}"/>
              </a:ext>
            </a:extLst>
          </p:cNvPr>
          <p:cNvSpPr txBox="1"/>
          <p:nvPr/>
        </p:nvSpPr>
        <p:spPr>
          <a:xfrm>
            <a:off x="8225374" y="3429074"/>
            <a:ext cx="2099580" cy="646331"/>
          </a:xfrm>
          <a:prstGeom prst="rect">
            <a:avLst/>
          </a:prstGeom>
          <a:noFill/>
        </p:spPr>
        <p:txBody>
          <a:bodyPr wrap="square" rtlCol="0">
            <a:spAutoFit/>
          </a:bodyPr>
          <a:lstStyle/>
          <a:p>
            <a:pPr algn="ctr"/>
            <a:r>
              <a:rPr lang="en-US" b="1">
                <a:solidFill>
                  <a:srgbClr val="0000FF"/>
                </a:solidFill>
                <a:latin typeface="Arial" panose="020B0604020202020204" pitchFamily="34" charset="0"/>
                <a:cs typeface="Arial" panose="020B0604020202020204" pitchFamily="34" charset="0"/>
              </a:rPr>
              <a:t>CH</a:t>
            </a:r>
            <a:r>
              <a:rPr lang="vi-VN" b="1">
                <a:solidFill>
                  <a:srgbClr val="0000FF"/>
                </a:solidFill>
                <a:latin typeface="Arial" panose="020B0604020202020204" pitchFamily="34" charset="0"/>
                <a:cs typeface="Arial" panose="020B0604020202020204" pitchFamily="34" charset="0"/>
              </a:rPr>
              <a:t>Ư</a:t>
            </a:r>
            <a:r>
              <a:rPr lang="en-US" b="1" err="1">
                <a:solidFill>
                  <a:srgbClr val="0000FF"/>
                </a:solidFill>
                <a:latin typeface="Arial" panose="020B0604020202020204" pitchFamily="34" charset="0"/>
                <a:cs typeface="Arial" panose="020B0604020202020204" pitchFamily="34" charset="0"/>
              </a:rPr>
              <a:t>ƠNG</a:t>
            </a:r>
            <a:r>
              <a:rPr lang="en-US" b="1">
                <a:solidFill>
                  <a:srgbClr val="0000FF"/>
                </a:solidFill>
                <a:latin typeface="Arial" panose="020B0604020202020204" pitchFamily="34" charset="0"/>
                <a:cs typeface="Arial" panose="020B0604020202020204" pitchFamily="34" charset="0"/>
              </a:rPr>
              <a:t> TRÌNH (KIẾN THỨC)</a:t>
            </a:r>
          </a:p>
        </p:txBody>
      </p:sp>
      <p:sp>
        <p:nvSpPr>
          <p:cNvPr id="6" name="Arrow: Curved Down 5">
            <a:extLst>
              <a:ext uri="{FF2B5EF4-FFF2-40B4-BE49-F238E27FC236}">
                <a16:creationId xmlns:a16="http://schemas.microsoft.com/office/drawing/2014/main" id="{FD855704-9196-4866-92A9-D2A517DF0457}"/>
              </a:ext>
            </a:extLst>
          </p:cNvPr>
          <p:cNvSpPr/>
          <p:nvPr/>
        </p:nvSpPr>
        <p:spPr>
          <a:xfrm>
            <a:off x="3110593" y="1585396"/>
            <a:ext cx="6621236" cy="16147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err="1">
                <a:solidFill>
                  <a:schemeClr val="tx1"/>
                </a:solidFill>
                <a:latin typeface="Arial" panose="020B0604020202020204" pitchFamily="34" charset="0"/>
                <a:cs typeface="Arial" panose="020B0604020202020204" pitchFamily="34" charset="0"/>
              </a:rPr>
              <a:t>TÌM</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TÒI</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KHÁM</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PHÁ</a:t>
            </a:r>
            <a:endParaRPr lang="en-US">
              <a:solidFill>
                <a:schemeClr val="tx1"/>
              </a:solidFill>
              <a:latin typeface="Arial" panose="020B0604020202020204" pitchFamily="34" charset="0"/>
              <a:cs typeface="Arial" panose="020B0604020202020204" pitchFamily="34" charset="0"/>
            </a:endParaRPr>
          </a:p>
          <a:p>
            <a:pPr algn="ctr"/>
            <a:r>
              <a:rPr lang="en-US" err="1">
                <a:solidFill>
                  <a:schemeClr val="tx1"/>
                </a:solidFill>
                <a:latin typeface="Arial" panose="020B0604020202020204" pitchFamily="34" charset="0"/>
                <a:cs typeface="Arial" panose="020B0604020202020204" pitchFamily="34" charset="0"/>
              </a:rPr>
              <a:t>PHÁT</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HIỆN</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VẤN</a:t>
            </a:r>
            <a:r>
              <a:rPr lang="en-US">
                <a:solidFill>
                  <a:schemeClr val="tx1"/>
                </a:solidFill>
                <a:latin typeface="Arial" panose="020B0604020202020204" pitchFamily="34" charset="0"/>
                <a:cs typeface="Arial" panose="020B0604020202020204" pitchFamily="34" charset="0"/>
              </a:rPr>
              <a:t> ĐỀ</a:t>
            </a:r>
          </a:p>
          <a:p>
            <a:pPr algn="ctr"/>
            <a:r>
              <a:rPr lang="en-US">
                <a:solidFill>
                  <a:srgbClr val="0000FF"/>
                </a:solidFill>
                <a:latin typeface="Arial" panose="020B0604020202020204" pitchFamily="34" charset="0"/>
                <a:cs typeface="Arial" panose="020B0604020202020204" pitchFamily="34" charset="0"/>
              </a:rPr>
              <a:t>(</a:t>
            </a:r>
            <a:r>
              <a:rPr lang="en-US" b="1">
                <a:solidFill>
                  <a:srgbClr val="0000FF"/>
                </a:solidFill>
                <a:latin typeface="Arial" panose="020B0604020202020204" pitchFamily="34" charset="0"/>
                <a:cs typeface="Arial" panose="020B0604020202020204" pitchFamily="34" charset="0"/>
              </a:rPr>
              <a:t>KHOA HỌC</a:t>
            </a:r>
            <a:r>
              <a:rPr lang="en-US">
                <a:solidFill>
                  <a:srgbClr val="0000FF"/>
                </a:solidFill>
                <a:latin typeface="Arial" panose="020B0604020202020204" pitchFamily="34" charset="0"/>
                <a:cs typeface="Arial" panose="020B0604020202020204" pitchFamily="34" charset="0"/>
              </a:rPr>
              <a:t>)</a:t>
            </a:r>
          </a:p>
        </p:txBody>
      </p:sp>
      <p:sp>
        <p:nvSpPr>
          <p:cNvPr id="7" name="Arrow: Curved Up 6">
            <a:extLst>
              <a:ext uri="{FF2B5EF4-FFF2-40B4-BE49-F238E27FC236}">
                <a16:creationId xmlns:a16="http://schemas.microsoft.com/office/drawing/2014/main" id="{670C03D1-550F-44A5-B355-0FDAFC2C9001}"/>
              </a:ext>
            </a:extLst>
          </p:cNvPr>
          <p:cNvSpPr/>
          <p:nvPr/>
        </p:nvSpPr>
        <p:spPr>
          <a:xfrm flipH="1">
            <a:off x="2971800" y="4382457"/>
            <a:ext cx="6490607" cy="184667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err="1">
                <a:solidFill>
                  <a:schemeClr val="tx1"/>
                </a:solidFill>
                <a:latin typeface="Arial" panose="020B0604020202020204" pitchFamily="34" charset="0"/>
                <a:cs typeface="Arial" panose="020B0604020202020204" pitchFamily="34" charset="0"/>
              </a:rPr>
              <a:t>GIẢI</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THÍCH</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CẢI</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THIỆN</a:t>
            </a:r>
            <a:endParaRPr lang="en-US">
              <a:solidFill>
                <a:schemeClr val="tx1"/>
              </a:solidFill>
              <a:latin typeface="Arial" panose="020B0604020202020204" pitchFamily="34" charset="0"/>
              <a:cs typeface="Arial" panose="020B0604020202020204" pitchFamily="34" charset="0"/>
            </a:endParaRPr>
          </a:p>
          <a:p>
            <a:pPr algn="ctr"/>
            <a:r>
              <a:rPr lang="en-US" err="1">
                <a:solidFill>
                  <a:schemeClr val="tx1"/>
                </a:solidFill>
                <a:latin typeface="Arial" panose="020B0604020202020204" pitchFamily="34" charset="0"/>
                <a:cs typeface="Arial" panose="020B0604020202020204" pitchFamily="34" charset="0"/>
              </a:rPr>
              <a:t>GIẢI</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QUYẾT</a:t>
            </a:r>
            <a:r>
              <a:rPr lang="en-US">
                <a:solidFill>
                  <a:schemeClr val="tx1"/>
                </a:solidFill>
                <a:latin typeface="Arial" panose="020B0604020202020204" pitchFamily="34" charset="0"/>
                <a:cs typeface="Arial" panose="020B0604020202020204" pitchFamily="34" charset="0"/>
              </a:rPr>
              <a:t> </a:t>
            </a:r>
            <a:r>
              <a:rPr lang="en-US" err="1">
                <a:solidFill>
                  <a:schemeClr val="tx1"/>
                </a:solidFill>
                <a:latin typeface="Arial" panose="020B0604020202020204" pitchFamily="34" charset="0"/>
                <a:cs typeface="Arial" panose="020B0604020202020204" pitchFamily="34" charset="0"/>
              </a:rPr>
              <a:t>VẤN</a:t>
            </a:r>
            <a:r>
              <a:rPr lang="en-US">
                <a:solidFill>
                  <a:schemeClr val="tx1"/>
                </a:solidFill>
                <a:latin typeface="Arial" panose="020B0604020202020204" pitchFamily="34" charset="0"/>
                <a:cs typeface="Arial" panose="020B0604020202020204" pitchFamily="34" charset="0"/>
              </a:rPr>
              <a:t> ĐỀ</a:t>
            </a:r>
          </a:p>
          <a:p>
            <a:pPr algn="ctr"/>
            <a:r>
              <a:rPr lang="en-US">
                <a:solidFill>
                  <a:srgbClr val="0000FF"/>
                </a:solidFill>
                <a:latin typeface="Arial" panose="020B0604020202020204" pitchFamily="34" charset="0"/>
                <a:cs typeface="Arial" panose="020B0604020202020204" pitchFamily="34" charset="0"/>
              </a:rPr>
              <a:t>(</a:t>
            </a:r>
            <a:r>
              <a:rPr lang="en-US" b="1" err="1">
                <a:solidFill>
                  <a:srgbClr val="0000FF"/>
                </a:solidFill>
                <a:latin typeface="Arial" panose="020B0604020202020204" pitchFamily="34" charset="0"/>
                <a:cs typeface="Arial" panose="020B0604020202020204" pitchFamily="34" charset="0"/>
              </a:rPr>
              <a:t>KỸ</a:t>
            </a:r>
            <a:r>
              <a:rPr lang="en-US" b="1">
                <a:solidFill>
                  <a:srgbClr val="0000FF"/>
                </a:solidFill>
                <a:latin typeface="Arial" panose="020B0604020202020204" pitchFamily="34" charset="0"/>
                <a:cs typeface="Arial" panose="020B0604020202020204" pitchFamily="34" charset="0"/>
              </a:rPr>
              <a:t> </a:t>
            </a:r>
            <a:r>
              <a:rPr lang="en-US" b="1" err="1">
                <a:solidFill>
                  <a:srgbClr val="0000FF"/>
                </a:solidFill>
                <a:latin typeface="Arial" panose="020B0604020202020204" pitchFamily="34" charset="0"/>
                <a:cs typeface="Arial" panose="020B0604020202020204" pitchFamily="34" charset="0"/>
              </a:rPr>
              <a:t>THUẬT</a:t>
            </a:r>
            <a:r>
              <a:rPr lang="en-US">
                <a:solidFill>
                  <a:srgbClr val="0000FF"/>
                </a:solidFill>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8C470112-7F1B-4241-A660-998CFB551F8F}"/>
              </a:ext>
            </a:extLst>
          </p:cNvPr>
          <p:cNvSpPr txBox="1"/>
          <p:nvPr/>
        </p:nvSpPr>
        <p:spPr>
          <a:xfrm>
            <a:off x="5609968" y="3567573"/>
            <a:ext cx="1532237" cy="369332"/>
          </a:xfrm>
          <a:prstGeom prst="rect">
            <a:avLst/>
          </a:prstGeom>
          <a:noFill/>
        </p:spPr>
        <p:txBody>
          <a:bodyPr wrap="square" rtlCol="0">
            <a:spAutoFit/>
          </a:bodyPr>
          <a:lstStyle/>
          <a:p>
            <a:r>
              <a:rPr lang="en-US" b="1">
                <a:solidFill>
                  <a:srgbClr val="0000FF"/>
                </a:solidFill>
                <a:latin typeface="Arial" panose="020B0604020202020204" pitchFamily="34" charset="0"/>
                <a:cs typeface="Arial" panose="020B0604020202020204" pitchFamily="34" charset="0"/>
              </a:rPr>
              <a:t>TOÁN HỌC</a:t>
            </a:r>
          </a:p>
        </p:txBody>
      </p:sp>
    </p:spTree>
    <p:extLst>
      <p:ext uri="{BB962C8B-B14F-4D97-AF65-F5344CB8AC3E}">
        <p14:creationId xmlns:p14="http://schemas.microsoft.com/office/powerpoint/2010/main" val="87758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E1C2-2D20-471F-A003-0D0006B9307A}"/>
              </a:ext>
            </a:extLst>
          </p:cNvPr>
          <p:cNvSpPr>
            <a:spLocks noGrp="1"/>
          </p:cNvSpPr>
          <p:nvPr>
            <p:ph type="title"/>
          </p:nvPr>
        </p:nvSpPr>
        <p:spPr/>
        <p:txBody>
          <a:bodyPr/>
          <a:lstStyle/>
          <a:p>
            <a:r>
              <a:rPr lang="en-US">
                <a:solidFill>
                  <a:srgbClr val="FF0000"/>
                </a:solidFill>
              </a:rPr>
              <a:t>Hoạt động tìm hiểu thực tiễn (tự nhiên, xã hội)</a:t>
            </a:r>
          </a:p>
        </p:txBody>
      </p:sp>
      <p:sp>
        <p:nvSpPr>
          <p:cNvPr id="3" name="Content Placeholder 2">
            <a:extLst>
              <a:ext uri="{FF2B5EF4-FFF2-40B4-BE49-F238E27FC236}">
                <a16:creationId xmlns:a16="http://schemas.microsoft.com/office/drawing/2014/main" id="{8E0B19A1-634E-4BDB-AE8E-30135F663DCA}"/>
              </a:ext>
            </a:extLst>
          </p:cNvPr>
          <p:cNvSpPr>
            <a:spLocks noGrp="1"/>
          </p:cNvSpPr>
          <p:nvPr>
            <p:ph idx="1"/>
          </p:nvPr>
        </p:nvSpPr>
        <p:spPr>
          <a:xfrm>
            <a:off x="1584338" y="1377695"/>
            <a:ext cx="10092798" cy="4887181"/>
          </a:xfrm>
        </p:spPr>
        <p:txBody>
          <a:bodyPr>
            <a:normAutofit fontScale="92500" lnSpcReduction="10000"/>
          </a:bodyPr>
          <a:lstStyle/>
          <a:p>
            <a:r>
              <a:rPr lang="en-US" sz="2800">
                <a:solidFill>
                  <a:srgbClr val="0000FF"/>
                </a:solidFill>
              </a:rPr>
              <a:t>Mục tiêu: </a:t>
            </a:r>
            <a:r>
              <a:rPr lang="en-US" sz="2800">
                <a:solidFill>
                  <a:schemeClr val="tx1"/>
                </a:solidFill>
              </a:rPr>
              <a:t>Thu </a:t>
            </a:r>
            <a:r>
              <a:rPr lang="en-US" sz="2800" err="1">
                <a:solidFill>
                  <a:schemeClr val="tx1"/>
                </a:solidFill>
              </a:rPr>
              <a:t>thập</a:t>
            </a:r>
            <a:r>
              <a:rPr lang="en-US" sz="2800">
                <a:solidFill>
                  <a:schemeClr val="tx1"/>
                </a:solidFill>
              </a:rPr>
              <a:t> </a:t>
            </a:r>
            <a:r>
              <a:rPr lang="en-US" sz="2800" err="1">
                <a:solidFill>
                  <a:schemeClr val="tx1"/>
                </a:solidFill>
              </a:rPr>
              <a:t>thông</a:t>
            </a:r>
            <a:r>
              <a:rPr lang="en-US" sz="2800">
                <a:solidFill>
                  <a:schemeClr val="tx1"/>
                </a:solidFill>
              </a:rPr>
              <a:t> tin, </a:t>
            </a:r>
            <a:r>
              <a:rPr lang="en-US" sz="2800" err="1">
                <a:solidFill>
                  <a:schemeClr val="tx1"/>
                </a:solidFill>
              </a:rPr>
              <a:t>phát</a:t>
            </a:r>
            <a:r>
              <a:rPr lang="en-US" sz="2800">
                <a:solidFill>
                  <a:schemeClr val="tx1"/>
                </a:solidFill>
              </a:rPr>
              <a:t> </a:t>
            </a:r>
            <a:r>
              <a:rPr lang="en-US" sz="2800" err="1">
                <a:solidFill>
                  <a:schemeClr val="tx1"/>
                </a:solidFill>
              </a:rPr>
              <a:t>hiện</a:t>
            </a:r>
            <a:r>
              <a:rPr lang="en-US" sz="2800">
                <a:solidFill>
                  <a:schemeClr val="tx1"/>
                </a:solidFill>
              </a:rPr>
              <a:t> </a:t>
            </a:r>
            <a:r>
              <a:rPr lang="en-US" sz="2800" err="1">
                <a:solidFill>
                  <a:schemeClr val="tx1"/>
                </a:solidFill>
              </a:rPr>
              <a:t>vấn</a:t>
            </a:r>
            <a:r>
              <a:rPr lang="en-US" sz="2800">
                <a:solidFill>
                  <a:schemeClr val="tx1"/>
                </a:solidFill>
              </a:rPr>
              <a:t> đề</a:t>
            </a:r>
          </a:p>
          <a:p>
            <a:r>
              <a:rPr lang="en-US" sz="2800">
                <a:solidFill>
                  <a:srgbClr val="0000FF"/>
                </a:solidFill>
              </a:rPr>
              <a:t>Nội dung hoạt động: </a:t>
            </a:r>
            <a:r>
              <a:rPr lang="en-US" sz="2800" err="1">
                <a:solidFill>
                  <a:schemeClr val="tx1"/>
                </a:solidFill>
              </a:rPr>
              <a:t>Tìm</a:t>
            </a:r>
            <a:r>
              <a:rPr lang="en-US" sz="2800">
                <a:solidFill>
                  <a:schemeClr val="tx1"/>
                </a:solidFill>
              </a:rPr>
              <a:t> </a:t>
            </a:r>
            <a:r>
              <a:rPr lang="en-US" sz="2800" err="1">
                <a:solidFill>
                  <a:schemeClr val="tx1"/>
                </a:solidFill>
              </a:rPr>
              <a:t>hiểu</a:t>
            </a:r>
            <a:r>
              <a:rPr lang="en-US" sz="2800">
                <a:solidFill>
                  <a:schemeClr val="tx1"/>
                </a:solidFill>
              </a:rPr>
              <a:t> </a:t>
            </a:r>
            <a:r>
              <a:rPr lang="en-US" sz="2800" err="1">
                <a:solidFill>
                  <a:schemeClr val="tx1"/>
                </a:solidFill>
              </a:rPr>
              <a:t>về</a:t>
            </a:r>
            <a:r>
              <a:rPr lang="en-US" sz="2800">
                <a:solidFill>
                  <a:schemeClr val="tx1"/>
                </a:solidFill>
              </a:rPr>
              <a:t> hiện tượng, sản </a:t>
            </a:r>
            <a:r>
              <a:rPr lang="en-US" sz="2800" err="1">
                <a:solidFill>
                  <a:schemeClr val="tx1"/>
                </a:solidFill>
              </a:rPr>
              <a:t>phẩm</a:t>
            </a:r>
            <a:r>
              <a:rPr lang="en-US" sz="2800">
                <a:solidFill>
                  <a:schemeClr val="tx1"/>
                </a:solidFill>
              </a:rPr>
              <a:t>, công nghệ; đánh giá về hiện tượng, sản phẩm, công nghệ...</a:t>
            </a:r>
          </a:p>
          <a:p>
            <a:r>
              <a:rPr lang="en-US" sz="2800">
                <a:solidFill>
                  <a:srgbClr val="0000FF"/>
                </a:solidFill>
              </a:rPr>
              <a:t>Dự kiến sản phẩm hoạt động của học sinh: </a:t>
            </a:r>
            <a:r>
              <a:rPr lang="en-US" sz="2800">
                <a:solidFill>
                  <a:schemeClr val="tx1"/>
                </a:solidFill>
              </a:rPr>
              <a:t>Các mức độ hoàn thành nội dung hoạt động (Ghi chép thông tin về hiện tượng, sản phẩm, công nghệ; đánh giá, đặt câu hỏi về hiện tượng, sản phẩm, công nghệ).</a:t>
            </a:r>
          </a:p>
          <a:p>
            <a:r>
              <a:rPr lang="en-US" sz="2800">
                <a:solidFill>
                  <a:schemeClr val="tx1"/>
                </a:solidFill>
              </a:rPr>
              <a:t> </a:t>
            </a:r>
            <a:r>
              <a:rPr lang="en-US" sz="2800" err="1">
                <a:solidFill>
                  <a:srgbClr val="0000FF"/>
                </a:solidFill>
              </a:rPr>
              <a:t>Kỹ</a:t>
            </a:r>
            <a:r>
              <a:rPr lang="en-US" sz="2800">
                <a:solidFill>
                  <a:srgbClr val="0000FF"/>
                </a:solidFill>
              </a:rPr>
              <a:t> </a:t>
            </a:r>
            <a:r>
              <a:rPr lang="en-US" sz="2800" err="1">
                <a:solidFill>
                  <a:srgbClr val="0000FF"/>
                </a:solidFill>
              </a:rPr>
              <a:t>thuật</a:t>
            </a:r>
            <a:r>
              <a:rPr lang="en-US" sz="2800">
                <a:solidFill>
                  <a:srgbClr val="0000FF"/>
                </a:solidFill>
              </a:rPr>
              <a:t> </a:t>
            </a:r>
            <a:r>
              <a:rPr lang="en-US" sz="2800" err="1">
                <a:solidFill>
                  <a:srgbClr val="0000FF"/>
                </a:solidFill>
              </a:rPr>
              <a:t>tổ</a:t>
            </a:r>
            <a:r>
              <a:rPr lang="en-US" sz="2800">
                <a:solidFill>
                  <a:srgbClr val="0000FF"/>
                </a:solidFill>
              </a:rPr>
              <a:t> chức hoạt động: </a:t>
            </a:r>
            <a:r>
              <a:rPr lang="en-US" sz="2800">
                <a:solidFill>
                  <a:schemeClr val="tx1"/>
                </a:solidFill>
              </a:rPr>
              <a:t>Giáo viên </a:t>
            </a:r>
            <a:r>
              <a:rPr lang="en-US" sz="2800" err="1">
                <a:solidFill>
                  <a:schemeClr val="tx1"/>
                </a:solidFill>
              </a:rPr>
              <a:t>giao</a:t>
            </a:r>
            <a:r>
              <a:rPr lang="en-US" sz="2800">
                <a:solidFill>
                  <a:schemeClr val="tx1"/>
                </a:solidFill>
              </a:rPr>
              <a:t> </a:t>
            </a:r>
            <a:r>
              <a:rPr lang="en-US" sz="2800" err="1">
                <a:solidFill>
                  <a:schemeClr val="tx1"/>
                </a:solidFill>
              </a:rPr>
              <a:t>nhiệm</a:t>
            </a:r>
            <a:r>
              <a:rPr lang="en-US" sz="2800">
                <a:solidFill>
                  <a:schemeClr val="tx1"/>
                </a:solidFill>
              </a:rPr>
              <a:t> </a:t>
            </a:r>
            <a:r>
              <a:rPr lang="en-US" sz="2800" err="1">
                <a:solidFill>
                  <a:schemeClr val="tx1"/>
                </a:solidFill>
              </a:rPr>
              <a:t>vụ</a:t>
            </a:r>
            <a:r>
              <a:rPr lang="en-US" sz="2800">
                <a:solidFill>
                  <a:schemeClr val="tx1"/>
                </a:solidFill>
              </a:rPr>
              <a:t> (nội dung, phương tiện, cách thực hiện, yêu cầu sản phẩm phải hoàn thành); Học sinh thực hiện nhiệm vụ (qua thực tế, tài liệu, video; cá nhân hoặc nhóm); </a:t>
            </a:r>
            <a:r>
              <a:rPr lang="en-US" sz="2800" err="1">
                <a:solidFill>
                  <a:schemeClr val="tx1"/>
                </a:solidFill>
              </a:rPr>
              <a:t>Báo</a:t>
            </a:r>
            <a:r>
              <a:rPr lang="en-US" sz="2800">
                <a:solidFill>
                  <a:schemeClr val="tx1"/>
                </a:solidFill>
              </a:rPr>
              <a:t> </a:t>
            </a:r>
            <a:r>
              <a:rPr lang="en-US" sz="2800" err="1">
                <a:solidFill>
                  <a:schemeClr val="tx1"/>
                </a:solidFill>
              </a:rPr>
              <a:t>cáo</a:t>
            </a:r>
            <a:r>
              <a:rPr lang="en-US" sz="2800">
                <a:solidFill>
                  <a:schemeClr val="tx1"/>
                </a:solidFill>
              </a:rPr>
              <a:t>, thảo luận (thời gian, địa điểm, cách thức); </a:t>
            </a:r>
            <a:r>
              <a:rPr lang="en-US" sz="2800" err="1">
                <a:solidFill>
                  <a:schemeClr val="tx1"/>
                </a:solidFill>
              </a:rPr>
              <a:t>Phát</a:t>
            </a:r>
            <a:r>
              <a:rPr lang="en-US" sz="2800">
                <a:solidFill>
                  <a:schemeClr val="tx1"/>
                </a:solidFill>
              </a:rPr>
              <a:t> </a:t>
            </a:r>
            <a:r>
              <a:rPr lang="en-US" sz="2800" err="1">
                <a:solidFill>
                  <a:schemeClr val="tx1"/>
                </a:solidFill>
              </a:rPr>
              <a:t>hiện</a:t>
            </a:r>
            <a:r>
              <a:rPr lang="en-US" sz="2800">
                <a:solidFill>
                  <a:schemeClr val="tx1"/>
                </a:solidFill>
              </a:rPr>
              <a:t>/</a:t>
            </a:r>
            <a:r>
              <a:rPr lang="en-US" sz="2800" err="1">
                <a:solidFill>
                  <a:schemeClr val="tx1"/>
                </a:solidFill>
              </a:rPr>
              <a:t>phát</a:t>
            </a:r>
            <a:r>
              <a:rPr lang="en-US" sz="2800">
                <a:solidFill>
                  <a:schemeClr val="tx1"/>
                </a:solidFill>
              </a:rPr>
              <a:t> </a:t>
            </a:r>
            <a:r>
              <a:rPr lang="en-US" sz="2800" err="1">
                <a:solidFill>
                  <a:schemeClr val="tx1"/>
                </a:solidFill>
              </a:rPr>
              <a:t>biểu</a:t>
            </a:r>
            <a:r>
              <a:rPr lang="en-US" sz="2800">
                <a:solidFill>
                  <a:schemeClr val="tx1"/>
                </a:solidFill>
              </a:rPr>
              <a:t> </a:t>
            </a:r>
            <a:r>
              <a:rPr lang="en-US" sz="2800" err="1">
                <a:solidFill>
                  <a:schemeClr val="tx1"/>
                </a:solidFill>
              </a:rPr>
              <a:t>vấn</a:t>
            </a:r>
            <a:r>
              <a:rPr lang="en-US" sz="2800">
                <a:solidFill>
                  <a:schemeClr val="tx1"/>
                </a:solidFill>
              </a:rPr>
              <a:t> </a:t>
            </a:r>
            <a:r>
              <a:rPr lang="en-US" sz="2800" err="1">
                <a:solidFill>
                  <a:schemeClr val="tx1"/>
                </a:solidFill>
              </a:rPr>
              <a:t>đề</a:t>
            </a:r>
            <a:r>
              <a:rPr lang="en-US" sz="2800">
                <a:solidFill>
                  <a:schemeClr val="tx1"/>
                </a:solidFill>
              </a:rPr>
              <a:t> (giáo viên hỗ </a:t>
            </a:r>
            <a:r>
              <a:rPr lang="en-US" sz="2800" err="1">
                <a:solidFill>
                  <a:schemeClr val="tx1"/>
                </a:solidFill>
              </a:rPr>
              <a:t>trợ</a:t>
            </a:r>
            <a:r>
              <a:rPr lang="en-US" sz="2800">
                <a:solidFill>
                  <a:schemeClr val="tx1"/>
                </a:solidFill>
              </a:rPr>
              <a:t>).</a:t>
            </a:r>
          </a:p>
        </p:txBody>
      </p:sp>
    </p:spTree>
    <p:extLst>
      <p:ext uri="{BB962C8B-B14F-4D97-AF65-F5344CB8AC3E}">
        <p14:creationId xmlns:p14="http://schemas.microsoft.com/office/powerpoint/2010/main" val="351730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E1C2-2D20-471F-A003-0D0006B9307A}"/>
              </a:ext>
            </a:extLst>
          </p:cNvPr>
          <p:cNvSpPr>
            <a:spLocks noGrp="1"/>
          </p:cNvSpPr>
          <p:nvPr>
            <p:ph type="title"/>
          </p:nvPr>
        </p:nvSpPr>
        <p:spPr/>
        <p:txBody>
          <a:bodyPr/>
          <a:lstStyle/>
          <a:p>
            <a:r>
              <a:rPr lang="en-US">
                <a:solidFill>
                  <a:srgbClr val="FF0000"/>
                </a:solidFill>
              </a:rPr>
              <a:t>Hoạt động tìm tòi, tiếp nhận kiến thức </a:t>
            </a:r>
          </a:p>
        </p:txBody>
      </p:sp>
      <p:sp>
        <p:nvSpPr>
          <p:cNvPr id="3" name="Content Placeholder 2">
            <a:extLst>
              <a:ext uri="{FF2B5EF4-FFF2-40B4-BE49-F238E27FC236}">
                <a16:creationId xmlns:a16="http://schemas.microsoft.com/office/drawing/2014/main" id="{8E0B19A1-634E-4BDB-AE8E-30135F663DCA}"/>
              </a:ext>
            </a:extLst>
          </p:cNvPr>
          <p:cNvSpPr>
            <a:spLocks noGrp="1"/>
          </p:cNvSpPr>
          <p:nvPr>
            <p:ph idx="1"/>
          </p:nvPr>
        </p:nvSpPr>
        <p:spPr>
          <a:xfrm>
            <a:off x="1584337" y="1152907"/>
            <a:ext cx="10339437" cy="5177241"/>
          </a:xfrm>
        </p:spPr>
        <p:txBody>
          <a:bodyPr>
            <a:normAutofit/>
          </a:bodyPr>
          <a:lstStyle/>
          <a:p>
            <a:r>
              <a:rPr lang="en-US" sz="2800">
                <a:solidFill>
                  <a:srgbClr val="0000FF"/>
                </a:solidFill>
              </a:rPr>
              <a:t>Mục </a:t>
            </a:r>
            <a:r>
              <a:rPr lang="en-US" sz="2800" err="1">
                <a:solidFill>
                  <a:srgbClr val="0000FF"/>
                </a:solidFill>
              </a:rPr>
              <a:t>đích</a:t>
            </a:r>
            <a:r>
              <a:rPr lang="en-US" sz="2800">
                <a:solidFill>
                  <a:srgbClr val="0000FF"/>
                </a:solidFill>
              </a:rPr>
              <a:t>: </a:t>
            </a:r>
            <a:r>
              <a:rPr lang="en-US" sz="2800">
                <a:solidFill>
                  <a:schemeClr val="tx1"/>
                </a:solidFill>
              </a:rPr>
              <a:t>Hình thành kiến </a:t>
            </a:r>
            <a:r>
              <a:rPr lang="en-US" sz="2800" err="1">
                <a:solidFill>
                  <a:schemeClr val="tx1"/>
                </a:solidFill>
              </a:rPr>
              <a:t>thức</a:t>
            </a:r>
            <a:r>
              <a:rPr lang="en-US" sz="2800">
                <a:solidFill>
                  <a:schemeClr val="tx1"/>
                </a:solidFill>
              </a:rPr>
              <a:t> mới</a:t>
            </a:r>
          </a:p>
          <a:p>
            <a:r>
              <a:rPr lang="en-US" sz="2800">
                <a:solidFill>
                  <a:srgbClr val="0000FF"/>
                </a:solidFill>
              </a:rPr>
              <a:t>Nội dung: </a:t>
            </a:r>
            <a:r>
              <a:rPr lang="en-US" sz="2800">
                <a:solidFill>
                  <a:schemeClr val="tx1"/>
                </a:solidFill>
              </a:rPr>
              <a:t>Nghiên cứu nội dung sách giáo khoa, tài liệu, thí nghiệm để tiếp nhận, hình thành kiến thức mới.</a:t>
            </a:r>
          </a:p>
          <a:p>
            <a:r>
              <a:rPr lang="en-US" sz="2800">
                <a:solidFill>
                  <a:srgbClr val="0000FF"/>
                </a:solidFill>
              </a:rPr>
              <a:t>Dự kiến sản phẩm hoạt động của học sinh: </a:t>
            </a:r>
            <a:r>
              <a:rPr lang="en-US" sz="2800">
                <a:solidFill>
                  <a:schemeClr val="tx1"/>
                </a:solidFill>
              </a:rPr>
              <a:t>Các mức độ hoàn thành nội dung hoạt động (Xác định và ghi được thông tin, dữ liệu, giải thích, kiến thức mới).</a:t>
            </a:r>
          </a:p>
          <a:p>
            <a:r>
              <a:rPr lang="en-US" sz="2800">
                <a:solidFill>
                  <a:srgbClr val="0000FF"/>
                </a:solidFill>
              </a:rPr>
              <a:t>Cách thức </a:t>
            </a:r>
            <a:r>
              <a:rPr lang="en-US" sz="2800" err="1">
                <a:solidFill>
                  <a:srgbClr val="0000FF"/>
                </a:solidFill>
              </a:rPr>
              <a:t>tổ</a:t>
            </a:r>
            <a:r>
              <a:rPr lang="en-US" sz="2800">
                <a:solidFill>
                  <a:srgbClr val="0000FF"/>
                </a:solidFill>
              </a:rPr>
              <a:t> chức hoạt động: </a:t>
            </a:r>
            <a:r>
              <a:rPr lang="en-US" sz="2800">
                <a:solidFill>
                  <a:schemeClr val="tx1"/>
                </a:solidFill>
              </a:rPr>
              <a:t>Giáo viên </a:t>
            </a:r>
            <a:r>
              <a:rPr lang="en-US" sz="2800" err="1">
                <a:solidFill>
                  <a:schemeClr val="tx1"/>
                </a:solidFill>
              </a:rPr>
              <a:t>giao</a:t>
            </a:r>
            <a:r>
              <a:rPr lang="en-US" sz="2800">
                <a:solidFill>
                  <a:schemeClr val="tx1"/>
                </a:solidFill>
              </a:rPr>
              <a:t> </a:t>
            </a:r>
            <a:r>
              <a:rPr lang="en-US" sz="2800" err="1">
                <a:solidFill>
                  <a:schemeClr val="tx1"/>
                </a:solidFill>
              </a:rPr>
              <a:t>nhiệm</a:t>
            </a:r>
            <a:r>
              <a:rPr lang="en-US" sz="2800">
                <a:solidFill>
                  <a:schemeClr val="tx1"/>
                </a:solidFill>
              </a:rPr>
              <a:t> </a:t>
            </a:r>
            <a:r>
              <a:rPr lang="en-US" sz="2800" err="1">
                <a:solidFill>
                  <a:schemeClr val="tx1"/>
                </a:solidFill>
              </a:rPr>
              <a:t>vụ</a:t>
            </a:r>
            <a:r>
              <a:rPr lang="en-US" sz="2800">
                <a:solidFill>
                  <a:schemeClr val="tx1"/>
                </a:solidFill>
              </a:rPr>
              <a:t> (</a:t>
            </a:r>
            <a:r>
              <a:rPr lang="en-US" sz="2800" err="1">
                <a:solidFill>
                  <a:schemeClr val="tx1"/>
                </a:solidFill>
              </a:rPr>
              <a:t>Nêu</a:t>
            </a:r>
            <a:r>
              <a:rPr lang="en-US" sz="2800">
                <a:solidFill>
                  <a:schemeClr val="tx1"/>
                </a:solidFill>
              </a:rPr>
              <a:t> </a:t>
            </a:r>
            <a:r>
              <a:rPr lang="en-US" sz="2800" err="1">
                <a:solidFill>
                  <a:schemeClr val="tx1"/>
                </a:solidFill>
              </a:rPr>
              <a:t>rõ</a:t>
            </a:r>
            <a:r>
              <a:rPr lang="en-US" sz="2800">
                <a:solidFill>
                  <a:schemeClr val="tx1"/>
                </a:solidFill>
              </a:rPr>
              <a:t> </a:t>
            </a:r>
            <a:r>
              <a:rPr lang="en-US" sz="2800" err="1">
                <a:solidFill>
                  <a:schemeClr val="tx1"/>
                </a:solidFill>
              </a:rPr>
              <a:t>yêu</a:t>
            </a:r>
            <a:r>
              <a:rPr lang="en-US" sz="2800">
                <a:solidFill>
                  <a:schemeClr val="tx1"/>
                </a:solidFill>
              </a:rPr>
              <a:t> </a:t>
            </a:r>
            <a:r>
              <a:rPr lang="en-US" sz="2800" err="1">
                <a:solidFill>
                  <a:schemeClr val="tx1"/>
                </a:solidFill>
              </a:rPr>
              <a:t>cầu</a:t>
            </a:r>
            <a:r>
              <a:rPr lang="en-US" sz="2800">
                <a:solidFill>
                  <a:schemeClr val="tx1"/>
                </a:solidFill>
              </a:rPr>
              <a:t> đọc/nghe/nhìn/làm để xác định và ghi được thông tin, dữ liệu, giải thích, kiến thức mới); Học sinh </a:t>
            </a:r>
            <a:r>
              <a:rPr lang="en-US" sz="2800" err="1">
                <a:solidFill>
                  <a:schemeClr val="tx1"/>
                </a:solidFill>
              </a:rPr>
              <a:t>nghiên</a:t>
            </a:r>
            <a:r>
              <a:rPr lang="en-US" sz="2800">
                <a:solidFill>
                  <a:schemeClr val="tx1"/>
                </a:solidFill>
              </a:rPr>
              <a:t> cứu sách giáo khoa, </a:t>
            </a:r>
            <a:r>
              <a:rPr lang="en-US" sz="2800" err="1">
                <a:solidFill>
                  <a:schemeClr val="tx1"/>
                </a:solidFill>
              </a:rPr>
              <a:t>tài</a:t>
            </a:r>
            <a:r>
              <a:rPr lang="en-US" sz="2800">
                <a:solidFill>
                  <a:schemeClr val="tx1"/>
                </a:solidFill>
              </a:rPr>
              <a:t> </a:t>
            </a:r>
            <a:r>
              <a:rPr lang="en-US" sz="2800" err="1">
                <a:solidFill>
                  <a:schemeClr val="tx1"/>
                </a:solidFill>
              </a:rPr>
              <a:t>liệu</a:t>
            </a:r>
            <a:r>
              <a:rPr lang="en-US" sz="2800">
                <a:solidFill>
                  <a:schemeClr val="tx1"/>
                </a:solidFill>
              </a:rPr>
              <a:t>, </a:t>
            </a:r>
            <a:r>
              <a:rPr lang="en-US" sz="2800" err="1">
                <a:solidFill>
                  <a:schemeClr val="tx1"/>
                </a:solidFill>
              </a:rPr>
              <a:t>làm</a:t>
            </a:r>
            <a:r>
              <a:rPr lang="en-US" sz="2800">
                <a:solidFill>
                  <a:schemeClr val="tx1"/>
                </a:solidFill>
              </a:rPr>
              <a:t> thí nghiệm (cá nhân, nhóm); </a:t>
            </a:r>
            <a:r>
              <a:rPr lang="en-US" sz="2800" err="1">
                <a:solidFill>
                  <a:schemeClr val="tx1"/>
                </a:solidFill>
              </a:rPr>
              <a:t>Báo</a:t>
            </a:r>
            <a:r>
              <a:rPr lang="en-US" sz="2800">
                <a:solidFill>
                  <a:schemeClr val="tx1"/>
                </a:solidFill>
              </a:rPr>
              <a:t> </a:t>
            </a:r>
            <a:r>
              <a:rPr lang="en-US" sz="2800" err="1">
                <a:solidFill>
                  <a:schemeClr val="tx1"/>
                </a:solidFill>
              </a:rPr>
              <a:t>cáo</a:t>
            </a:r>
            <a:r>
              <a:rPr lang="en-US" sz="2800">
                <a:solidFill>
                  <a:schemeClr val="tx1"/>
                </a:solidFill>
              </a:rPr>
              <a:t>, thảo </a:t>
            </a:r>
            <a:r>
              <a:rPr lang="en-US" sz="2800" err="1">
                <a:solidFill>
                  <a:schemeClr val="tx1"/>
                </a:solidFill>
              </a:rPr>
              <a:t>luận</a:t>
            </a:r>
            <a:r>
              <a:rPr lang="en-US" sz="2800">
                <a:solidFill>
                  <a:schemeClr val="tx1"/>
                </a:solidFill>
              </a:rPr>
              <a:t>; Giáo viên </a:t>
            </a:r>
            <a:r>
              <a:rPr lang="en-US" sz="2800" err="1">
                <a:solidFill>
                  <a:schemeClr val="tx1"/>
                </a:solidFill>
              </a:rPr>
              <a:t>điều</a:t>
            </a:r>
            <a:r>
              <a:rPr lang="en-US" sz="2800">
                <a:solidFill>
                  <a:schemeClr val="tx1"/>
                </a:solidFill>
              </a:rPr>
              <a:t> </a:t>
            </a:r>
            <a:r>
              <a:rPr lang="en-US" sz="2800" err="1">
                <a:solidFill>
                  <a:schemeClr val="tx1"/>
                </a:solidFill>
              </a:rPr>
              <a:t>hành</a:t>
            </a:r>
            <a:r>
              <a:rPr lang="en-US" sz="2800">
                <a:solidFill>
                  <a:schemeClr val="tx1"/>
                </a:solidFill>
              </a:rPr>
              <a:t>, “</a:t>
            </a:r>
            <a:r>
              <a:rPr lang="en-US" sz="2800" err="1">
                <a:solidFill>
                  <a:schemeClr val="tx1"/>
                </a:solidFill>
              </a:rPr>
              <a:t>chốt</a:t>
            </a:r>
            <a:r>
              <a:rPr lang="en-US" sz="2800">
                <a:solidFill>
                  <a:schemeClr val="tx1"/>
                </a:solidFill>
              </a:rPr>
              <a:t>” </a:t>
            </a:r>
            <a:r>
              <a:rPr lang="en-US" sz="2800" err="1">
                <a:solidFill>
                  <a:schemeClr val="tx1"/>
                </a:solidFill>
              </a:rPr>
              <a:t>kiến</a:t>
            </a:r>
            <a:r>
              <a:rPr lang="en-US" sz="2800">
                <a:solidFill>
                  <a:schemeClr val="tx1"/>
                </a:solidFill>
              </a:rPr>
              <a:t> </a:t>
            </a:r>
            <a:r>
              <a:rPr lang="en-US" sz="2800" err="1">
                <a:solidFill>
                  <a:schemeClr val="tx1"/>
                </a:solidFill>
              </a:rPr>
              <a:t>thức</a:t>
            </a:r>
            <a:r>
              <a:rPr lang="en-US" sz="2800">
                <a:solidFill>
                  <a:schemeClr val="tx1"/>
                </a:solidFill>
              </a:rPr>
              <a:t> </a:t>
            </a:r>
            <a:r>
              <a:rPr lang="en-US" sz="2800" err="1">
                <a:solidFill>
                  <a:schemeClr val="tx1"/>
                </a:solidFill>
              </a:rPr>
              <a:t>mới</a:t>
            </a:r>
            <a:r>
              <a:rPr lang="en-US" sz="2800">
                <a:solidFill>
                  <a:schemeClr val="tx1"/>
                </a:solidFill>
              </a:rPr>
              <a:t>.</a:t>
            </a:r>
          </a:p>
        </p:txBody>
      </p:sp>
    </p:spTree>
    <p:extLst>
      <p:ext uri="{BB962C8B-B14F-4D97-AF65-F5344CB8AC3E}">
        <p14:creationId xmlns:p14="http://schemas.microsoft.com/office/powerpoint/2010/main" val="320484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E1C2-2D20-471F-A003-0D0006B9307A}"/>
              </a:ext>
            </a:extLst>
          </p:cNvPr>
          <p:cNvSpPr>
            <a:spLocks noGrp="1"/>
          </p:cNvSpPr>
          <p:nvPr>
            <p:ph type="title"/>
          </p:nvPr>
        </p:nvSpPr>
        <p:spPr/>
        <p:txBody>
          <a:bodyPr/>
          <a:lstStyle/>
          <a:p>
            <a:r>
              <a:rPr lang="en-US">
                <a:solidFill>
                  <a:srgbClr val="FF0000"/>
                </a:solidFill>
              </a:rPr>
              <a:t>Hoạt động luyện tập, thực hành, thí nghiệm</a:t>
            </a:r>
          </a:p>
        </p:txBody>
      </p:sp>
      <p:sp>
        <p:nvSpPr>
          <p:cNvPr id="3" name="Content Placeholder 2">
            <a:extLst>
              <a:ext uri="{FF2B5EF4-FFF2-40B4-BE49-F238E27FC236}">
                <a16:creationId xmlns:a16="http://schemas.microsoft.com/office/drawing/2014/main" id="{8E0B19A1-634E-4BDB-AE8E-30135F663DCA}"/>
              </a:ext>
            </a:extLst>
          </p:cNvPr>
          <p:cNvSpPr>
            <a:spLocks noGrp="1"/>
          </p:cNvSpPr>
          <p:nvPr>
            <p:ph idx="1"/>
          </p:nvPr>
        </p:nvSpPr>
        <p:spPr>
          <a:xfrm>
            <a:off x="1584338" y="1152907"/>
            <a:ext cx="10154582" cy="5177241"/>
          </a:xfrm>
        </p:spPr>
        <p:txBody>
          <a:bodyPr>
            <a:normAutofit fontScale="92500" lnSpcReduction="10000"/>
          </a:bodyPr>
          <a:lstStyle/>
          <a:p>
            <a:r>
              <a:rPr lang="en-US" sz="2800">
                <a:solidFill>
                  <a:srgbClr val="0000FF"/>
                </a:solidFill>
              </a:rPr>
              <a:t>Mục </a:t>
            </a:r>
            <a:r>
              <a:rPr lang="en-US" sz="2800" err="1">
                <a:solidFill>
                  <a:srgbClr val="0000FF"/>
                </a:solidFill>
              </a:rPr>
              <a:t>đích</a:t>
            </a:r>
            <a:r>
              <a:rPr lang="en-US" sz="2800">
                <a:solidFill>
                  <a:srgbClr val="0000FF"/>
                </a:solidFill>
              </a:rPr>
              <a:t>: </a:t>
            </a:r>
            <a:r>
              <a:rPr lang="en-US" sz="2800" err="1">
                <a:solidFill>
                  <a:schemeClr val="tx1"/>
                </a:solidFill>
              </a:rPr>
              <a:t>Phát</a:t>
            </a:r>
            <a:r>
              <a:rPr lang="en-US" sz="2800">
                <a:solidFill>
                  <a:schemeClr val="tx1"/>
                </a:solidFill>
              </a:rPr>
              <a:t> </a:t>
            </a:r>
            <a:r>
              <a:rPr lang="en-US" sz="2800" err="1">
                <a:solidFill>
                  <a:schemeClr val="tx1"/>
                </a:solidFill>
              </a:rPr>
              <a:t>triển</a:t>
            </a:r>
            <a:r>
              <a:rPr lang="en-US" sz="2800">
                <a:solidFill>
                  <a:schemeClr val="tx1"/>
                </a:solidFill>
              </a:rPr>
              <a:t> </a:t>
            </a:r>
            <a:r>
              <a:rPr lang="en-US" sz="2800" err="1">
                <a:solidFill>
                  <a:schemeClr val="tx1"/>
                </a:solidFill>
              </a:rPr>
              <a:t>kỹ</a:t>
            </a:r>
            <a:r>
              <a:rPr lang="en-US" sz="2800">
                <a:solidFill>
                  <a:schemeClr val="tx1"/>
                </a:solidFill>
              </a:rPr>
              <a:t> </a:t>
            </a:r>
            <a:r>
              <a:rPr lang="en-US" sz="2800" err="1">
                <a:solidFill>
                  <a:schemeClr val="tx1"/>
                </a:solidFill>
              </a:rPr>
              <a:t>năng</a:t>
            </a:r>
            <a:r>
              <a:rPr lang="en-US" sz="2800">
                <a:solidFill>
                  <a:schemeClr val="tx1"/>
                </a:solidFill>
              </a:rPr>
              <a:t> </a:t>
            </a:r>
            <a:r>
              <a:rPr lang="en-US" sz="2800" err="1">
                <a:solidFill>
                  <a:schemeClr val="tx1"/>
                </a:solidFill>
              </a:rPr>
              <a:t>vận</a:t>
            </a:r>
            <a:r>
              <a:rPr lang="en-US" sz="2800">
                <a:solidFill>
                  <a:schemeClr val="tx1"/>
                </a:solidFill>
              </a:rPr>
              <a:t> </a:t>
            </a:r>
            <a:r>
              <a:rPr lang="en-US" sz="2800" err="1">
                <a:solidFill>
                  <a:schemeClr val="tx1"/>
                </a:solidFill>
              </a:rPr>
              <a:t>dụng</a:t>
            </a:r>
            <a:r>
              <a:rPr lang="en-US" sz="2800">
                <a:solidFill>
                  <a:schemeClr val="tx1"/>
                </a:solidFill>
              </a:rPr>
              <a:t> kiến thức </a:t>
            </a:r>
            <a:r>
              <a:rPr lang="en-US" sz="2800" err="1">
                <a:solidFill>
                  <a:schemeClr val="tx1"/>
                </a:solidFill>
              </a:rPr>
              <a:t>mới</a:t>
            </a:r>
            <a:endParaRPr lang="en-US" sz="2800">
              <a:solidFill>
                <a:schemeClr val="tx1"/>
              </a:solidFill>
            </a:endParaRPr>
          </a:p>
          <a:p>
            <a:r>
              <a:rPr lang="en-US" sz="2800">
                <a:solidFill>
                  <a:srgbClr val="0000FF"/>
                </a:solidFill>
              </a:rPr>
              <a:t>Nội dung hoạt động: </a:t>
            </a:r>
            <a:r>
              <a:rPr lang="en-US" sz="2800">
                <a:solidFill>
                  <a:schemeClr val="tx1"/>
                </a:solidFill>
              </a:rPr>
              <a:t>Trả lời câu </a:t>
            </a:r>
            <a:r>
              <a:rPr lang="en-US" sz="2800" err="1">
                <a:solidFill>
                  <a:schemeClr val="tx1"/>
                </a:solidFill>
              </a:rPr>
              <a:t>hỏi</a:t>
            </a:r>
            <a:r>
              <a:rPr lang="en-US" sz="2800">
                <a:solidFill>
                  <a:schemeClr val="tx1"/>
                </a:solidFill>
              </a:rPr>
              <a:t>, làm bài </a:t>
            </a:r>
            <a:r>
              <a:rPr lang="en-US" sz="2800" err="1">
                <a:solidFill>
                  <a:schemeClr val="tx1"/>
                </a:solidFill>
              </a:rPr>
              <a:t>tập</a:t>
            </a:r>
            <a:r>
              <a:rPr lang="en-US" sz="2800">
                <a:solidFill>
                  <a:schemeClr val="tx1"/>
                </a:solidFill>
              </a:rPr>
              <a:t>, bài thực hành, thí nghiệm</a:t>
            </a:r>
          </a:p>
          <a:p>
            <a:r>
              <a:rPr lang="en-US" sz="2800">
                <a:solidFill>
                  <a:srgbClr val="0000FF"/>
                </a:solidFill>
              </a:rPr>
              <a:t>Dự kiến sản phẩm hoạt động của học sinh: </a:t>
            </a:r>
            <a:r>
              <a:rPr lang="en-US" sz="2800">
                <a:solidFill>
                  <a:schemeClr val="tx1"/>
                </a:solidFill>
              </a:rPr>
              <a:t>Các mức độ hoàn thành câu hỏi/bài tập/bài thực hành, thí nghiệm của học sinh (đúng, sai, phương pháp giải, cách trình bày, làm thí nghiệm).</a:t>
            </a:r>
          </a:p>
          <a:p>
            <a:r>
              <a:rPr lang="en-US" sz="2800">
                <a:solidFill>
                  <a:srgbClr val="0000FF"/>
                </a:solidFill>
              </a:rPr>
              <a:t>Cách thức </a:t>
            </a:r>
            <a:r>
              <a:rPr lang="en-US" sz="2800" err="1">
                <a:solidFill>
                  <a:srgbClr val="0000FF"/>
                </a:solidFill>
              </a:rPr>
              <a:t>tổ</a:t>
            </a:r>
            <a:r>
              <a:rPr lang="en-US" sz="2800">
                <a:solidFill>
                  <a:srgbClr val="0000FF"/>
                </a:solidFill>
              </a:rPr>
              <a:t> chức hoạt động: </a:t>
            </a:r>
            <a:r>
              <a:rPr lang="en-US" sz="2800">
                <a:solidFill>
                  <a:schemeClr val="tx1"/>
                </a:solidFill>
              </a:rPr>
              <a:t>Giáo viên </a:t>
            </a:r>
            <a:r>
              <a:rPr lang="en-US" sz="2800" err="1">
                <a:solidFill>
                  <a:schemeClr val="tx1"/>
                </a:solidFill>
              </a:rPr>
              <a:t>giao</a:t>
            </a:r>
            <a:r>
              <a:rPr lang="en-US" sz="2800">
                <a:solidFill>
                  <a:schemeClr val="tx1"/>
                </a:solidFill>
              </a:rPr>
              <a:t> </a:t>
            </a:r>
            <a:r>
              <a:rPr lang="en-US" sz="2800" err="1">
                <a:solidFill>
                  <a:schemeClr val="tx1"/>
                </a:solidFill>
              </a:rPr>
              <a:t>nhiệm</a:t>
            </a:r>
            <a:r>
              <a:rPr lang="en-US" sz="2800">
                <a:solidFill>
                  <a:schemeClr val="tx1"/>
                </a:solidFill>
              </a:rPr>
              <a:t> </a:t>
            </a:r>
            <a:r>
              <a:rPr lang="en-US" sz="2800" err="1">
                <a:solidFill>
                  <a:schemeClr val="tx1"/>
                </a:solidFill>
              </a:rPr>
              <a:t>vụ</a:t>
            </a:r>
            <a:r>
              <a:rPr lang="en-US" sz="2800">
                <a:solidFill>
                  <a:schemeClr val="tx1"/>
                </a:solidFill>
              </a:rPr>
              <a:t> (hệ </a:t>
            </a:r>
            <a:r>
              <a:rPr lang="en-US" sz="2800" err="1">
                <a:solidFill>
                  <a:schemeClr val="tx1"/>
                </a:solidFill>
              </a:rPr>
              <a:t>thống</a:t>
            </a:r>
            <a:r>
              <a:rPr lang="en-US" sz="2800">
                <a:solidFill>
                  <a:schemeClr val="tx1"/>
                </a:solidFill>
              </a:rPr>
              <a:t> </a:t>
            </a:r>
            <a:r>
              <a:rPr lang="en-US" sz="2800" err="1">
                <a:solidFill>
                  <a:schemeClr val="tx1"/>
                </a:solidFill>
              </a:rPr>
              <a:t>câu</a:t>
            </a:r>
            <a:r>
              <a:rPr lang="en-US" sz="2800">
                <a:solidFill>
                  <a:schemeClr val="tx1"/>
                </a:solidFill>
              </a:rPr>
              <a:t> </a:t>
            </a:r>
            <a:r>
              <a:rPr lang="en-US" sz="2800" err="1">
                <a:solidFill>
                  <a:schemeClr val="tx1"/>
                </a:solidFill>
              </a:rPr>
              <a:t>hỏi</a:t>
            </a:r>
            <a:r>
              <a:rPr lang="en-US" sz="2800">
                <a:solidFill>
                  <a:schemeClr val="tx1"/>
                </a:solidFill>
              </a:rPr>
              <a:t>/</a:t>
            </a:r>
            <a:r>
              <a:rPr lang="en-US" sz="2800" err="1">
                <a:solidFill>
                  <a:schemeClr val="tx1"/>
                </a:solidFill>
              </a:rPr>
              <a:t>bài</a:t>
            </a:r>
            <a:r>
              <a:rPr lang="en-US" sz="2800">
                <a:solidFill>
                  <a:schemeClr val="tx1"/>
                </a:solidFill>
              </a:rPr>
              <a:t> tập/thực hành </a:t>
            </a:r>
            <a:r>
              <a:rPr lang="en-US" sz="2800" err="1">
                <a:solidFill>
                  <a:schemeClr val="tx1"/>
                </a:solidFill>
              </a:rPr>
              <a:t>đủ</a:t>
            </a:r>
            <a:r>
              <a:rPr lang="en-US" sz="2800">
                <a:solidFill>
                  <a:schemeClr val="tx1"/>
                </a:solidFill>
              </a:rPr>
              <a:t> </a:t>
            </a:r>
            <a:r>
              <a:rPr lang="en-US" sz="2800" err="1">
                <a:solidFill>
                  <a:schemeClr val="tx1"/>
                </a:solidFill>
              </a:rPr>
              <a:t>dạng</a:t>
            </a:r>
            <a:r>
              <a:rPr lang="en-US" sz="2800">
                <a:solidFill>
                  <a:schemeClr val="tx1"/>
                </a:solidFill>
              </a:rPr>
              <a:t> nh</a:t>
            </a:r>
            <a:r>
              <a:rPr lang="vi-VN" sz="2800">
                <a:solidFill>
                  <a:schemeClr val="tx1"/>
                </a:solidFill>
              </a:rPr>
              <a:t>ư</a:t>
            </a:r>
            <a:r>
              <a:rPr lang="en-US" sz="2800">
                <a:solidFill>
                  <a:schemeClr val="tx1"/>
                </a:solidFill>
              </a:rPr>
              <a:t>ng </a:t>
            </a:r>
            <a:r>
              <a:rPr lang="en-US" sz="2800" err="1">
                <a:solidFill>
                  <a:schemeClr val="tx1"/>
                </a:solidFill>
              </a:rPr>
              <a:t>với</a:t>
            </a:r>
            <a:r>
              <a:rPr lang="en-US" sz="2800">
                <a:solidFill>
                  <a:schemeClr val="tx1"/>
                </a:solidFill>
              </a:rPr>
              <a:t> </a:t>
            </a:r>
            <a:r>
              <a:rPr lang="en-US" sz="2800" err="1">
                <a:solidFill>
                  <a:schemeClr val="tx1"/>
                </a:solidFill>
              </a:rPr>
              <a:t>số</a:t>
            </a:r>
            <a:r>
              <a:rPr lang="en-US" sz="2800">
                <a:solidFill>
                  <a:schemeClr val="tx1"/>
                </a:solidFill>
              </a:rPr>
              <a:t> l</a:t>
            </a:r>
            <a:r>
              <a:rPr lang="vi-VN" sz="2800">
                <a:solidFill>
                  <a:schemeClr val="tx1"/>
                </a:solidFill>
              </a:rPr>
              <a:t>ư</a:t>
            </a:r>
            <a:r>
              <a:rPr lang="en-US" sz="2800" err="1">
                <a:solidFill>
                  <a:schemeClr val="tx1"/>
                </a:solidFill>
              </a:rPr>
              <a:t>ợng</a:t>
            </a:r>
            <a:r>
              <a:rPr lang="en-US" sz="2800">
                <a:solidFill>
                  <a:schemeClr val="tx1"/>
                </a:solidFill>
              </a:rPr>
              <a:t> </a:t>
            </a:r>
            <a:r>
              <a:rPr lang="en-US" sz="2800" err="1">
                <a:solidFill>
                  <a:schemeClr val="tx1"/>
                </a:solidFill>
              </a:rPr>
              <a:t>tối</a:t>
            </a:r>
            <a:r>
              <a:rPr lang="en-US" sz="2800">
                <a:solidFill>
                  <a:schemeClr val="tx1"/>
                </a:solidFill>
              </a:rPr>
              <a:t> </a:t>
            </a:r>
            <a:r>
              <a:rPr lang="en-US" sz="2800" err="1">
                <a:solidFill>
                  <a:schemeClr val="tx1"/>
                </a:solidFill>
              </a:rPr>
              <a:t>thiểu</a:t>
            </a:r>
            <a:r>
              <a:rPr lang="en-US" sz="2800">
                <a:solidFill>
                  <a:schemeClr val="tx1"/>
                </a:solidFill>
              </a:rPr>
              <a:t>); Học sinh trả lời câu hỏi, giải </a:t>
            </a:r>
            <a:r>
              <a:rPr lang="en-US" sz="2800" err="1">
                <a:solidFill>
                  <a:schemeClr val="tx1"/>
                </a:solidFill>
              </a:rPr>
              <a:t>bài</a:t>
            </a:r>
            <a:r>
              <a:rPr lang="en-US" sz="2800">
                <a:solidFill>
                  <a:schemeClr val="tx1"/>
                </a:solidFill>
              </a:rPr>
              <a:t> tập, thực hành, thí nghiệm; </a:t>
            </a:r>
            <a:r>
              <a:rPr lang="en-US" sz="2800" err="1">
                <a:solidFill>
                  <a:schemeClr val="tx1"/>
                </a:solidFill>
              </a:rPr>
              <a:t>Báo</a:t>
            </a:r>
            <a:r>
              <a:rPr lang="en-US" sz="2800">
                <a:solidFill>
                  <a:schemeClr val="tx1"/>
                </a:solidFill>
              </a:rPr>
              <a:t> </a:t>
            </a:r>
            <a:r>
              <a:rPr lang="en-US" sz="2800" err="1">
                <a:solidFill>
                  <a:schemeClr val="tx1"/>
                </a:solidFill>
              </a:rPr>
              <a:t>cáo</a:t>
            </a:r>
            <a:r>
              <a:rPr lang="en-US" sz="2800">
                <a:solidFill>
                  <a:schemeClr val="tx1"/>
                </a:solidFill>
              </a:rPr>
              <a:t>, thảo </a:t>
            </a:r>
            <a:r>
              <a:rPr lang="en-US" sz="2800" err="1">
                <a:solidFill>
                  <a:schemeClr val="tx1"/>
                </a:solidFill>
              </a:rPr>
              <a:t>luận</a:t>
            </a:r>
            <a:r>
              <a:rPr lang="en-US" sz="2800">
                <a:solidFill>
                  <a:schemeClr val="tx1"/>
                </a:solidFill>
              </a:rPr>
              <a:t> (lựa </a:t>
            </a:r>
            <a:r>
              <a:rPr lang="en-US" sz="2800" err="1">
                <a:solidFill>
                  <a:schemeClr val="tx1"/>
                </a:solidFill>
              </a:rPr>
              <a:t>chọn</a:t>
            </a:r>
            <a:r>
              <a:rPr lang="en-US" sz="2800">
                <a:solidFill>
                  <a:schemeClr val="tx1"/>
                </a:solidFill>
              </a:rPr>
              <a:t> </a:t>
            </a:r>
            <a:r>
              <a:rPr lang="en-US" sz="2800" err="1">
                <a:solidFill>
                  <a:schemeClr val="tx1"/>
                </a:solidFill>
              </a:rPr>
              <a:t>những</a:t>
            </a:r>
            <a:r>
              <a:rPr lang="en-US" sz="2800">
                <a:solidFill>
                  <a:schemeClr val="tx1"/>
                </a:solidFill>
              </a:rPr>
              <a:t> học </a:t>
            </a:r>
            <a:r>
              <a:rPr lang="en-US" sz="2800" err="1">
                <a:solidFill>
                  <a:schemeClr val="tx1"/>
                </a:solidFill>
              </a:rPr>
              <a:t>sinh</a:t>
            </a:r>
            <a:r>
              <a:rPr lang="en-US" sz="2800">
                <a:solidFill>
                  <a:schemeClr val="tx1"/>
                </a:solidFill>
              </a:rPr>
              <a:t>/</a:t>
            </a:r>
            <a:r>
              <a:rPr lang="en-US" sz="2800" err="1">
                <a:solidFill>
                  <a:schemeClr val="tx1"/>
                </a:solidFill>
              </a:rPr>
              <a:t>nhóm</a:t>
            </a:r>
            <a:r>
              <a:rPr lang="en-US" sz="2800">
                <a:solidFill>
                  <a:schemeClr val="tx1"/>
                </a:solidFill>
              </a:rPr>
              <a:t> học </a:t>
            </a:r>
            <a:r>
              <a:rPr lang="en-US" sz="2800" err="1">
                <a:solidFill>
                  <a:schemeClr val="tx1"/>
                </a:solidFill>
              </a:rPr>
              <a:t>sinh</a:t>
            </a:r>
            <a:r>
              <a:rPr lang="en-US" sz="2800">
                <a:solidFill>
                  <a:schemeClr val="tx1"/>
                </a:solidFill>
              </a:rPr>
              <a:t> </a:t>
            </a:r>
            <a:r>
              <a:rPr lang="en-US" sz="2800" err="1">
                <a:solidFill>
                  <a:schemeClr val="tx1"/>
                </a:solidFill>
              </a:rPr>
              <a:t>có</a:t>
            </a:r>
            <a:r>
              <a:rPr lang="en-US" sz="2800">
                <a:solidFill>
                  <a:schemeClr val="tx1"/>
                </a:solidFill>
              </a:rPr>
              <a:t> </a:t>
            </a:r>
            <a:r>
              <a:rPr lang="en-US" sz="2800" err="1">
                <a:solidFill>
                  <a:schemeClr val="tx1"/>
                </a:solidFill>
              </a:rPr>
              <a:t>kết</a:t>
            </a:r>
            <a:r>
              <a:rPr lang="en-US" sz="2800">
                <a:solidFill>
                  <a:schemeClr val="tx1"/>
                </a:solidFill>
              </a:rPr>
              <a:t> </a:t>
            </a:r>
            <a:r>
              <a:rPr lang="en-US" sz="2800" err="1">
                <a:solidFill>
                  <a:schemeClr val="tx1"/>
                </a:solidFill>
              </a:rPr>
              <a:t>quả</a:t>
            </a:r>
            <a:r>
              <a:rPr lang="en-US" sz="2800">
                <a:solidFill>
                  <a:schemeClr val="tx1"/>
                </a:solidFill>
              </a:rPr>
              <a:t> </a:t>
            </a:r>
            <a:r>
              <a:rPr lang="en-US" sz="2800" err="1">
                <a:solidFill>
                  <a:schemeClr val="tx1"/>
                </a:solidFill>
              </a:rPr>
              <a:t>khác</a:t>
            </a:r>
            <a:r>
              <a:rPr lang="en-US" sz="2800">
                <a:solidFill>
                  <a:schemeClr val="tx1"/>
                </a:solidFill>
              </a:rPr>
              <a:t> </a:t>
            </a:r>
            <a:r>
              <a:rPr lang="en-US" sz="2800" err="1">
                <a:solidFill>
                  <a:schemeClr val="tx1"/>
                </a:solidFill>
              </a:rPr>
              <a:t>nhau</a:t>
            </a:r>
            <a:r>
              <a:rPr lang="en-US" sz="2800">
                <a:solidFill>
                  <a:schemeClr val="tx1"/>
                </a:solidFill>
              </a:rPr>
              <a:t> </a:t>
            </a:r>
            <a:r>
              <a:rPr lang="en-US" sz="2800" err="1">
                <a:solidFill>
                  <a:schemeClr val="tx1"/>
                </a:solidFill>
              </a:rPr>
              <a:t>để</a:t>
            </a:r>
            <a:r>
              <a:rPr lang="en-US" sz="2800">
                <a:solidFill>
                  <a:schemeClr val="tx1"/>
                </a:solidFill>
              </a:rPr>
              <a:t> </a:t>
            </a:r>
            <a:r>
              <a:rPr lang="en-US" sz="2800" err="1">
                <a:solidFill>
                  <a:schemeClr val="tx1"/>
                </a:solidFill>
              </a:rPr>
              <a:t>làm</a:t>
            </a:r>
            <a:r>
              <a:rPr lang="en-US" sz="2800">
                <a:solidFill>
                  <a:schemeClr val="tx1"/>
                </a:solidFill>
              </a:rPr>
              <a:t> </a:t>
            </a:r>
            <a:r>
              <a:rPr lang="en-US" sz="2800" err="1">
                <a:solidFill>
                  <a:schemeClr val="tx1"/>
                </a:solidFill>
              </a:rPr>
              <a:t>rõ</a:t>
            </a:r>
            <a:r>
              <a:rPr lang="en-US" sz="2800">
                <a:solidFill>
                  <a:schemeClr val="tx1"/>
                </a:solidFill>
              </a:rPr>
              <a:t> về kết quả và phương pháp); Giáo vieenn nhận xét, đánh giá và “</a:t>
            </a:r>
            <a:r>
              <a:rPr lang="en-US" sz="2800" err="1">
                <a:solidFill>
                  <a:schemeClr val="tx1"/>
                </a:solidFill>
              </a:rPr>
              <a:t>chốt</a:t>
            </a:r>
            <a:r>
              <a:rPr lang="en-US" sz="2800">
                <a:solidFill>
                  <a:schemeClr val="tx1"/>
                </a:solidFill>
              </a:rPr>
              <a:t>” </a:t>
            </a:r>
            <a:r>
              <a:rPr lang="en-US" sz="2800" err="1">
                <a:solidFill>
                  <a:schemeClr val="tx1"/>
                </a:solidFill>
              </a:rPr>
              <a:t>về</a:t>
            </a:r>
            <a:r>
              <a:rPr lang="en-US" sz="2800">
                <a:solidFill>
                  <a:schemeClr val="tx1"/>
                </a:solidFill>
              </a:rPr>
              <a:t> </a:t>
            </a:r>
            <a:r>
              <a:rPr lang="en-US" sz="2800" err="1">
                <a:solidFill>
                  <a:schemeClr val="tx1"/>
                </a:solidFill>
              </a:rPr>
              <a:t>ph</a:t>
            </a:r>
            <a:r>
              <a:rPr lang="vi-VN" sz="2800">
                <a:solidFill>
                  <a:schemeClr val="tx1"/>
                </a:solidFill>
              </a:rPr>
              <a:t>ư</a:t>
            </a:r>
            <a:r>
              <a:rPr lang="en-US" sz="2800" err="1">
                <a:solidFill>
                  <a:schemeClr val="tx1"/>
                </a:solidFill>
              </a:rPr>
              <a:t>ơng</a:t>
            </a:r>
            <a:r>
              <a:rPr lang="en-US" sz="2800">
                <a:solidFill>
                  <a:schemeClr val="tx1"/>
                </a:solidFill>
              </a:rPr>
              <a:t> </a:t>
            </a:r>
            <a:r>
              <a:rPr lang="en-US" sz="2800" err="1">
                <a:solidFill>
                  <a:schemeClr val="tx1"/>
                </a:solidFill>
              </a:rPr>
              <a:t>pháp</a:t>
            </a:r>
            <a:r>
              <a:rPr lang="en-US" sz="2800">
                <a:solidFill>
                  <a:schemeClr val="tx1"/>
                </a:solidFill>
              </a:rPr>
              <a:t> </a:t>
            </a:r>
            <a:r>
              <a:rPr lang="en-US" sz="2800" err="1">
                <a:solidFill>
                  <a:schemeClr val="tx1"/>
                </a:solidFill>
              </a:rPr>
              <a:t>giải</a:t>
            </a:r>
            <a:r>
              <a:rPr lang="en-US" sz="2800">
                <a:solidFill>
                  <a:schemeClr val="tx1"/>
                </a:solidFill>
              </a:rPr>
              <a:t> </a:t>
            </a:r>
            <a:r>
              <a:rPr lang="en-US" sz="2800" err="1">
                <a:solidFill>
                  <a:schemeClr val="tx1"/>
                </a:solidFill>
              </a:rPr>
              <a:t>các</a:t>
            </a:r>
            <a:r>
              <a:rPr lang="en-US" sz="2800">
                <a:solidFill>
                  <a:schemeClr val="tx1"/>
                </a:solidFill>
              </a:rPr>
              <a:t> </a:t>
            </a:r>
            <a:r>
              <a:rPr lang="en-US" sz="2800" err="1">
                <a:solidFill>
                  <a:schemeClr val="tx1"/>
                </a:solidFill>
              </a:rPr>
              <a:t>loại</a:t>
            </a:r>
            <a:r>
              <a:rPr lang="en-US" sz="2800">
                <a:solidFill>
                  <a:schemeClr val="tx1"/>
                </a:solidFill>
              </a:rPr>
              <a:t> </a:t>
            </a:r>
            <a:r>
              <a:rPr lang="en-US" sz="2800" err="1">
                <a:solidFill>
                  <a:schemeClr val="tx1"/>
                </a:solidFill>
              </a:rPr>
              <a:t>bài</a:t>
            </a:r>
            <a:r>
              <a:rPr lang="en-US" sz="2800">
                <a:solidFill>
                  <a:schemeClr val="tx1"/>
                </a:solidFill>
              </a:rPr>
              <a:t> tập, thí nghiệm, thực hành.</a:t>
            </a:r>
          </a:p>
        </p:txBody>
      </p:sp>
    </p:spTree>
    <p:extLst>
      <p:ext uri="{BB962C8B-B14F-4D97-AF65-F5344CB8AC3E}">
        <p14:creationId xmlns:p14="http://schemas.microsoft.com/office/powerpoint/2010/main" val="105111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853</TotalTime>
  <Words>1480</Words>
  <Application>Microsoft Office PowerPoint</Application>
  <PresentationFormat>Widescreen</PresentationFormat>
  <Paragraphs>87</Paragraphs>
  <Slides>14</Slides>
  <Notes>0</Notes>
  <HiddenSlides>0</HiddenSlides>
  <MMClips>2</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SINH HOẠT TỔ, NHÓM CHUYÊN MÔN VỀ TỔ CHỨC HOẠT ĐỘNG TỰ HỌC CỦA HỌC SINH</vt:lpstr>
      <vt:lpstr>TRẢI NGHIỆM</vt:lpstr>
      <vt:lpstr>PHÂN TÍCH HOẠT ĐỘNG</vt:lpstr>
      <vt:lpstr>1. Phẩm chất chủ yếu</vt:lpstr>
      <vt:lpstr>2. Năng lực cốt lõi</vt:lpstr>
      <vt:lpstr>3. Hoạt động học và phát triển năng lực, phẩm chất</vt:lpstr>
      <vt:lpstr>Hoạt động tìm hiểu thực tiễn (tự nhiên, xã hội)</vt:lpstr>
      <vt:lpstr>Hoạt động tìm tòi, tiếp nhận kiến thức </vt:lpstr>
      <vt:lpstr>Hoạt động luyện tập, thực hành, thí nghiệm</vt:lpstr>
      <vt:lpstr>Hoạt động vận dụng và mở rộng</vt:lpstr>
      <vt:lpstr>4. Sinh hoạt tổ/nhóm chuyên môn thiết kế HĐ học</vt:lpstr>
      <vt:lpstr>5. Dự giờ, quan sát hoạt động của học sinh</vt:lpstr>
      <vt:lpstr>6. Phân tích hoạt động học của học sinh</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SINH HOẠT CHUYÊN MÔN DỰA TRÊN PHÂN TÍCH HOẠT ĐỘNG HỌC CỦA HỌC SINH</dc:title>
  <dc:creator>Nguyen Xuan Thanh</dc:creator>
  <cp:lastModifiedBy>Nguyen Xuan Thanh</cp:lastModifiedBy>
  <cp:revision>91</cp:revision>
  <dcterms:created xsi:type="dcterms:W3CDTF">2016-04-02T01:18:48Z</dcterms:created>
  <dcterms:modified xsi:type="dcterms:W3CDTF">2018-01-06T16:06:48Z</dcterms:modified>
</cp:coreProperties>
</file>