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21" r:id="rId3"/>
    <p:sldId id="326" r:id="rId4"/>
    <p:sldId id="323" r:id="rId5"/>
    <p:sldId id="324" r:id="rId6"/>
    <p:sldId id="325" r:id="rId7"/>
    <p:sldId id="319" r:id="rId8"/>
    <p:sldId id="320" r:id="rId9"/>
    <p:sldId id="318" r:id="rId10"/>
    <p:sldId id="322" r:id="rId11"/>
    <p:sldId id="327" r:id="rId12"/>
    <p:sldId id="301" r:id="rId13"/>
    <p:sldId id="309" r:id="rId14"/>
    <p:sldId id="310" r:id="rId15"/>
    <p:sldId id="311" r:id="rId16"/>
    <p:sldId id="312" r:id="rId17"/>
    <p:sldId id="315" r:id="rId18"/>
    <p:sldId id="28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40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336" y="277401"/>
            <a:ext cx="10339437" cy="875506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337" y="1377695"/>
            <a:ext cx="10339437" cy="4952453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</a:defRPr>
            </a:lvl1pPr>
            <a:lvl2pPr>
              <a:defRPr sz="2000" baseline="0">
                <a:latin typeface="Arial" panose="020B0604020202020204" pitchFamily="34" charset="0"/>
              </a:defRPr>
            </a:lvl2pPr>
            <a:lvl3pPr>
              <a:defRPr sz="1600" baseline="0">
                <a:latin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1" y="6393642"/>
            <a:ext cx="1562162" cy="370396"/>
          </a:xfrm>
        </p:spPr>
        <p:txBody>
          <a:bodyPr/>
          <a:lstStyle/>
          <a:p>
            <a:fld id="{B61BEF0D-F0BB-DE4B-95CE-6DB70DBA9567}" type="datetimeFigureOut">
              <a:rPr lang="en-US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84336" y="6398913"/>
            <a:ext cx="862487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338" y="2058750"/>
            <a:ext cx="10315054" cy="1468800"/>
          </a:xfrm>
        </p:spPr>
        <p:txBody>
          <a:bodyPr anchor="b"/>
          <a:lstStyle>
            <a:lvl1pPr algn="l">
              <a:defRPr sz="4000" b="0" cap="none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4338" y="3530129"/>
            <a:ext cx="10315054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537780" cy="370396"/>
          </a:xfrm>
        </p:spPr>
        <p:txBody>
          <a:bodyPr/>
          <a:lstStyle/>
          <a:p>
            <a:fld id="{B61BEF0D-F0BB-DE4B-95CE-6DB70DBA9567}" type="datetimeFigureOut">
              <a:rPr lang="en-US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84338" y="6135808"/>
            <a:ext cx="86248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84338" y="624110"/>
            <a:ext cx="10315054" cy="128089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4338" y="2133600"/>
            <a:ext cx="5096878" cy="377762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2864" y="2126222"/>
            <a:ext cx="4986528" cy="377762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537780" cy="370396"/>
          </a:xfrm>
        </p:spPr>
        <p:txBody>
          <a:bodyPr/>
          <a:lstStyle/>
          <a:p>
            <a:fld id="{B61BEF0D-F0BB-DE4B-95CE-6DB70DBA9567}" type="datetimeFigureOut">
              <a:rPr lang="en-US"/>
              <a:pPr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84338" y="6135808"/>
            <a:ext cx="86248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>
          <a:xfrm>
            <a:off x="1584338" y="624110"/>
            <a:ext cx="10254094" cy="128089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4339" y="1972703"/>
            <a:ext cx="507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4338" y="2548966"/>
            <a:ext cx="5072495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12865" y="1969475"/>
            <a:ext cx="49255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12864" y="2545738"/>
            <a:ext cx="4925567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476819" cy="370396"/>
          </a:xfrm>
        </p:spPr>
        <p:txBody>
          <a:bodyPr/>
          <a:lstStyle/>
          <a:p>
            <a:fld id="{B61BEF0D-F0BB-DE4B-95CE-6DB70DBA9567}" type="datetimeFigureOut">
              <a:rPr lang="en-US"/>
              <a:pPr/>
              <a:t>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84338" y="6135808"/>
            <a:ext cx="86248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338" y="624110"/>
            <a:ext cx="10339438" cy="128089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9881" y="2347783"/>
            <a:ext cx="10882486" cy="1190897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000" b="1" dirty="0" err="1" smtClean="0">
                <a:solidFill>
                  <a:srgbClr val="0000FF"/>
                </a:solidFill>
              </a:rPr>
              <a:t>TỔ</a:t>
            </a:r>
            <a:r>
              <a:rPr lang="en-US" sz="3000" b="1" dirty="0" smtClean="0">
                <a:solidFill>
                  <a:srgbClr val="0000FF"/>
                </a:solidFill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</a:rPr>
              <a:t>CHỨC</a:t>
            </a:r>
            <a:r>
              <a:rPr lang="en-US" sz="3000" b="1" dirty="0" smtClean="0">
                <a:solidFill>
                  <a:srgbClr val="0000FF"/>
                </a:solidFill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</a:rPr>
              <a:t>VÀ</a:t>
            </a:r>
            <a:r>
              <a:rPr lang="en-US" sz="3000" b="1" dirty="0" smtClean="0">
                <a:solidFill>
                  <a:srgbClr val="0000FF"/>
                </a:solidFill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</a:rPr>
              <a:t>QUẢN</a:t>
            </a:r>
            <a:r>
              <a:rPr lang="en-US" sz="3000" b="1" dirty="0" smtClean="0">
                <a:solidFill>
                  <a:srgbClr val="0000FF"/>
                </a:solidFill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</a:rPr>
              <a:t>LÝ</a:t>
            </a:r>
            <a:r>
              <a:rPr lang="en-US" sz="3000" b="1" dirty="0" smtClean="0">
                <a:solidFill>
                  <a:srgbClr val="0000FF"/>
                </a:solidFill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</a:rPr>
              <a:t>CÁC</a:t>
            </a:r>
            <a:r>
              <a:rPr lang="en-US" sz="3000" b="1" dirty="0" smtClean="0">
                <a:solidFill>
                  <a:srgbClr val="0000FF"/>
                </a:solidFill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</a:rPr>
              <a:t>HOẠT</a:t>
            </a:r>
            <a:r>
              <a:rPr lang="en-US" sz="3000" b="1" dirty="0" smtClean="0">
                <a:solidFill>
                  <a:srgbClr val="0000FF"/>
                </a:solidFill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</a:rPr>
              <a:t>ĐỘNG</a:t>
            </a:r>
            <a:r>
              <a:rPr lang="en-US" sz="3000" b="1" dirty="0" smtClean="0">
                <a:solidFill>
                  <a:srgbClr val="0000FF"/>
                </a:solidFill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</a:rPr>
              <a:t>CHUYÊN</a:t>
            </a:r>
            <a:r>
              <a:rPr lang="en-US" sz="3000" b="1" dirty="0" smtClean="0">
                <a:solidFill>
                  <a:srgbClr val="0000FF"/>
                </a:solidFill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</a:rPr>
              <a:t>MÔN</a:t>
            </a:r>
            <a:r>
              <a:rPr lang="en-US" sz="3000" b="1" dirty="0" smtClean="0">
                <a:solidFill>
                  <a:srgbClr val="0000FF"/>
                </a:solidFill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</a:rPr>
              <a:t>TRONG</a:t>
            </a:r>
            <a:r>
              <a:rPr lang="en-US" sz="3000" b="1" dirty="0" smtClean="0">
                <a:solidFill>
                  <a:srgbClr val="0000FF"/>
                </a:solidFill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</a:rPr>
              <a:t>TRƯỜNG</a:t>
            </a:r>
            <a:r>
              <a:rPr lang="en-US" sz="3000" b="1" dirty="0" smtClean="0">
                <a:solidFill>
                  <a:srgbClr val="0000FF"/>
                </a:solidFill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</a:rPr>
              <a:t>TRUNG</a:t>
            </a:r>
            <a:r>
              <a:rPr lang="en-US" sz="3000" b="1" dirty="0" smtClean="0">
                <a:solidFill>
                  <a:srgbClr val="0000FF"/>
                </a:solidFill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</a:rPr>
              <a:t>HỌC</a:t>
            </a:r>
            <a:r>
              <a:rPr lang="en-US" sz="3000" b="1" dirty="0" smtClean="0">
                <a:solidFill>
                  <a:srgbClr val="0000FF"/>
                </a:solidFill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</a:rPr>
              <a:t>CƠ</a:t>
            </a:r>
            <a:r>
              <a:rPr lang="en-US" sz="3000" b="1" dirty="0" smtClean="0">
                <a:solidFill>
                  <a:srgbClr val="0000FF"/>
                </a:solidFill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</a:rPr>
              <a:t>SỞ</a:t>
            </a:r>
            <a:endParaRPr lang="en-US" sz="3000" b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2562" y="4070021"/>
            <a:ext cx="9737124" cy="543543"/>
          </a:xfrm>
        </p:spPr>
        <p:txBody>
          <a:bodyPr/>
          <a:lstStyle/>
          <a:p>
            <a:pPr algn="ctr"/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DỤC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HỌC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67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337" y="277401"/>
            <a:ext cx="10150464" cy="875506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Quản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dạy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337" y="1377696"/>
            <a:ext cx="10339437" cy="470445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1. Quan </a:t>
            </a:r>
            <a:r>
              <a:rPr lang="en-US" dirty="0" err="1" smtClean="0">
                <a:solidFill>
                  <a:schemeClr val="tx1"/>
                </a:solidFill>
              </a:rPr>
              <a:t>điểm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của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thầy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cô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về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các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vấn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đề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lãnh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đạo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nhà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trường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phổ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thông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hiện</a:t>
            </a:r>
            <a:r>
              <a:rPr lang="en-US" dirty="0" smtClean="0">
                <a:solidFill>
                  <a:schemeClr val="tx1"/>
                </a:solidFill>
              </a:rPr>
              <a:t> nay </a:t>
            </a:r>
            <a:r>
              <a:rPr lang="en-US" dirty="0" err="1" smtClean="0">
                <a:solidFill>
                  <a:schemeClr val="tx1"/>
                </a:solidFill>
              </a:rPr>
              <a:t>đang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phải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đối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mặt</a:t>
            </a:r>
            <a:r>
              <a:rPr lang="en-US" dirty="0" smtClean="0">
                <a:solidFill>
                  <a:schemeClr val="tx1"/>
                </a:solidFill>
              </a:rPr>
              <a:t>? </a:t>
            </a:r>
            <a:r>
              <a:rPr lang="en-US" dirty="0" err="1" smtClean="0">
                <a:solidFill>
                  <a:schemeClr val="tx1"/>
                </a:solidFill>
              </a:rPr>
              <a:t>Nêu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bối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cảnh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của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nhà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trường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địa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phương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mình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giải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thích</a:t>
            </a:r>
            <a:r>
              <a:rPr lang="en-US" dirty="0" smtClean="0">
                <a:solidFill>
                  <a:schemeClr val="tx1"/>
                </a:solidFill>
              </a:rPr>
              <a:t> quan </a:t>
            </a:r>
            <a:r>
              <a:rPr lang="en-US" dirty="0" err="1" smtClean="0">
                <a:solidFill>
                  <a:schemeClr val="tx1"/>
                </a:solidFill>
              </a:rPr>
              <a:t>điểm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nói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trên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với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các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ví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dụ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kinh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nghiệm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của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thầy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cô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en-US" dirty="0" err="1" smtClean="0">
                <a:solidFill>
                  <a:schemeClr val="tx1"/>
                </a:solidFill>
              </a:rPr>
              <a:t>Tầm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nhìn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hy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vọng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của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thầy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cô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về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chất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lượng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hoạt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động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dạy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và</a:t>
            </a:r>
            <a:r>
              <a:rPr lang="en-US" dirty="0" smtClean="0">
                <a:solidFill>
                  <a:schemeClr val="tx1"/>
                </a:solidFill>
              </a:rPr>
              <a:t> học ở </a:t>
            </a:r>
            <a:r>
              <a:rPr lang="en-US" dirty="0" err="1" smtClean="0">
                <a:solidFill>
                  <a:schemeClr val="tx1"/>
                </a:solidFill>
              </a:rPr>
              <a:t>trường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của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thầy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cô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gì</a:t>
            </a:r>
            <a:r>
              <a:rPr lang="en-US" dirty="0" smtClean="0">
                <a:solidFill>
                  <a:schemeClr val="tx1"/>
                </a:solidFill>
              </a:rPr>
              <a:t>? </a:t>
            </a:r>
            <a:r>
              <a:rPr lang="en-US" dirty="0" err="1" smtClean="0">
                <a:solidFill>
                  <a:schemeClr val="tx1"/>
                </a:solidFill>
              </a:rPr>
              <a:t>Tại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sao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3. </a:t>
            </a:r>
            <a:r>
              <a:rPr lang="en-US" dirty="0" err="1" smtClean="0">
                <a:solidFill>
                  <a:schemeClr val="tx1"/>
                </a:solidFill>
              </a:rPr>
              <a:t>Thầy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cô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hãy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phản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ánh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điểm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mạnh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điểm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yếu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bối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cảnh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trường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mình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Xác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định</a:t>
            </a:r>
            <a:r>
              <a:rPr lang="en-US" dirty="0" smtClean="0">
                <a:solidFill>
                  <a:schemeClr val="tx1"/>
                </a:solidFill>
              </a:rPr>
              <a:t> 3 </a:t>
            </a:r>
            <a:r>
              <a:rPr lang="en-US" dirty="0" err="1" smtClean="0">
                <a:solidFill>
                  <a:schemeClr val="tx1"/>
                </a:solidFill>
              </a:rPr>
              <a:t>yếu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tố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tích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cực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hỗ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trợ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dạy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học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hiệu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quả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Đồng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thời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cũng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xác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định</a:t>
            </a:r>
            <a:r>
              <a:rPr lang="en-US" dirty="0" smtClean="0">
                <a:solidFill>
                  <a:schemeClr val="tx1"/>
                </a:solidFill>
              </a:rPr>
              <a:t> 3 </a:t>
            </a:r>
            <a:r>
              <a:rPr lang="en-US" dirty="0" err="1" smtClean="0">
                <a:solidFill>
                  <a:schemeClr val="tx1"/>
                </a:solidFill>
              </a:rPr>
              <a:t>yếu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tố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làm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hạn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hiệu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quả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dạy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học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4. </a:t>
            </a:r>
            <a:r>
              <a:rPr lang="en-US" dirty="0" err="1" smtClean="0">
                <a:solidFill>
                  <a:schemeClr val="tx1"/>
                </a:solidFill>
              </a:rPr>
              <a:t>Thầy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cô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đã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làm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gì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để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khuyến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khích</a:t>
            </a:r>
            <a:r>
              <a:rPr lang="en-US" dirty="0" smtClean="0">
                <a:solidFill>
                  <a:schemeClr val="tx1"/>
                </a:solidFill>
              </a:rPr>
              <a:t> giáo </a:t>
            </a:r>
            <a:r>
              <a:rPr lang="en-US" dirty="0" err="1" smtClean="0">
                <a:solidFill>
                  <a:schemeClr val="tx1"/>
                </a:solidFill>
              </a:rPr>
              <a:t>viên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tích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cực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đổi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mới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nội</a:t>
            </a:r>
            <a:r>
              <a:rPr lang="en-US" dirty="0" smtClean="0">
                <a:solidFill>
                  <a:schemeClr val="tx1"/>
                </a:solidFill>
              </a:rPr>
              <a:t> dung, </a:t>
            </a:r>
            <a:r>
              <a:rPr lang="en-US" dirty="0" err="1" smtClean="0">
                <a:solidFill>
                  <a:schemeClr val="tx1"/>
                </a:solidFill>
              </a:rPr>
              <a:t>phương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pháp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hình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thức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dạy</a:t>
            </a:r>
            <a:r>
              <a:rPr lang="en-US" dirty="0" smtClean="0">
                <a:solidFill>
                  <a:schemeClr val="tx1"/>
                </a:solidFill>
              </a:rPr>
              <a:t> học?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27" y="0"/>
            <a:ext cx="11210440" cy="6858000"/>
          </a:xfrm>
        </p:spPr>
      </p:pic>
    </p:spTree>
    <p:extLst>
      <p:ext uri="{BB962C8B-B14F-4D97-AF65-F5344CB8AC3E}">
        <p14:creationId xmlns:p14="http://schemas.microsoft.com/office/powerpoint/2010/main" val="155220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6EE22-B9EA-41E0-9A8A-ED0E4606D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336" y="277401"/>
            <a:ext cx="9771523" cy="875506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0000"/>
                </a:solidFill>
              </a:rPr>
              <a:t>Hoạt động học và phát triển năng lực, phẩm chất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B62731-70E7-4DC7-A73A-5DE5BDB28D2E}"/>
              </a:ext>
            </a:extLst>
          </p:cNvPr>
          <p:cNvSpPr txBox="1"/>
          <p:nvPr/>
        </p:nvSpPr>
        <p:spPr>
          <a:xfrm>
            <a:off x="2250585" y="3513350"/>
            <a:ext cx="2160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 TIỄN (CÔNG NGHỆ)</a:t>
            </a:r>
            <a:endParaRPr lang="en-US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AC3AB4-A511-4E8B-921E-3BF967141F1E}"/>
              </a:ext>
            </a:extLst>
          </p:cNvPr>
          <p:cNvSpPr txBox="1"/>
          <p:nvPr/>
        </p:nvSpPr>
        <p:spPr>
          <a:xfrm>
            <a:off x="8225374" y="3429074"/>
            <a:ext cx="2099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vi-VN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b="1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ƠNG</a:t>
            </a:r>
            <a:r>
              <a:rPr lang="en-US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 (KIẾN THỨC)</a:t>
            </a:r>
            <a:endParaRPr lang="en-US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rrow: Curved Down 5">
            <a:extLst>
              <a:ext uri="{FF2B5EF4-FFF2-40B4-BE49-F238E27FC236}">
                <a16:creationId xmlns:a16="http://schemas.microsoft.com/office/drawing/2014/main" id="{FD855704-9196-4866-92A9-D2A517DF0457}"/>
              </a:ext>
            </a:extLst>
          </p:cNvPr>
          <p:cNvSpPr/>
          <p:nvPr/>
        </p:nvSpPr>
        <p:spPr>
          <a:xfrm>
            <a:off x="3110593" y="1585396"/>
            <a:ext cx="6621236" cy="161478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TÒI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</a:t>
            </a:r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VẤN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ĐỀ</a:t>
            </a:r>
          </a:p>
          <a:p>
            <a:pPr algn="ctr"/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 HỌC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Arrow: Curved Up 6">
            <a:extLst>
              <a:ext uri="{FF2B5EF4-FFF2-40B4-BE49-F238E27FC236}">
                <a16:creationId xmlns:a16="http://schemas.microsoft.com/office/drawing/2014/main" id="{670C03D1-550F-44A5-B355-0FDAFC2C9001}"/>
              </a:ext>
            </a:extLst>
          </p:cNvPr>
          <p:cNvSpPr/>
          <p:nvPr/>
        </p:nvSpPr>
        <p:spPr>
          <a:xfrm flipH="1">
            <a:off x="2971800" y="4382457"/>
            <a:ext cx="6490607" cy="184667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CẢI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THIỆN</a:t>
            </a:r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QUYẾT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VẤN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ĐỀ</a:t>
            </a:r>
          </a:p>
          <a:p>
            <a:pPr algn="ctr"/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1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470112-7F1B-4241-A660-998CFB551F8F}"/>
              </a:ext>
            </a:extLst>
          </p:cNvPr>
          <p:cNvSpPr txBox="1"/>
          <p:nvPr/>
        </p:nvSpPr>
        <p:spPr>
          <a:xfrm>
            <a:off x="5609968" y="3567573"/>
            <a:ext cx="153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 HỌC</a:t>
            </a:r>
            <a:endParaRPr lang="en-US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58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BE1C2-2D20-471F-A003-0D0006B93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Hoạt động tìm hiểu thực tiễn (tự nhiên, xã hội)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B19A1-634E-4BDB-AE8E-30135F663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4338" y="1377695"/>
            <a:ext cx="10092798" cy="4887181"/>
          </a:xfrm>
        </p:spPr>
        <p:txBody>
          <a:bodyPr>
            <a:normAutofit fontScale="92500" lnSpcReduction="10000"/>
          </a:bodyPr>
          <a:lstStyle/>
          <a:p>
            <a:r>
              <a:rPr lang="en-US" sz="2800" smtClean="0">
                <a:solidFill>
                  <a:srgbClr val="0000FF"/>
                </a:solidFill>
              </a:rPr>
              <a:t>Mục tiêu: </a:t>
            </a:r>
            <a:r>
              <a:rPr lang="en-US" sz="2800">
                <a:solidFill>
                  <a:schemeClr val="tx1"/>
                </a:solidFill>
              </a:rPr>
              <a:t>Thu </a:t>
            </a:r>
            <a:r>
              <a:rPr lang="en-US" sz="2800" err="1">
                <a:solidFill>
                  <a:schemeClr val="tx1"/>
                </a:solidFill>
              </a:rPr>
              <a:t>thập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thông</a:t>
            </a:r>
            <a:r>
              <a:rPr lang="en-US" sz="2800">
                <a:solidFill>
                  <a:schemeClr val="tx1"/>
                </a:solidFill>
              </a:rPr>
              <a:t> tin, </a:t>
            </a:r>
            <a:r>
              <a:rPr lang="en-US" sz="2800" err="1">
                <a:solidFill>
                  <a:schemeClr val="tx1"/>
                </a:solidFill>
              </a:rPr>
              <a:t>phát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hiện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vấn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đề</a:t>
            </a:r>
          </a:p>
          <a:p>
            <a:r>
              <a:rPr lang="en-US" sz="2800" smtClean="0">
                <a:solidFill>
                  <a:srgbClr val="0000FF"/>
                </a:solidFill>
              </a:rPr>
              <a:t>Nội dung hoạt động: </a:t>
            </a:r>
            <a:r>
              <a:rPr lang="en-US" sz="2800" err="1">
                <a:solidFill>
                  <a:schemeClr val="tx1"/>
                </a:solidFill>
              </a:rPr>
              <a:t>Tìm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hiểu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về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hiện tượng, sản </a:t>
            </a:r>
            <a:r>
              <a:rPr lang="en-US" sz="2800" err="1">
                <a:solidFill>
                  <a:schemeClr val="tx1"/>
                </a:solidFill>
              </a:rPr>
              <a:t>phẩm</a:t>
            </a:r>
            <a:r>
              <a:rPr lang="en-US" sz="2800">
                <a:solidFill>
                  <a:schemeClr val="tx1"/>
                </a:solidFill>
              </a:rPr>
              <a:t>, </a:t>
            </a:r>
            <a:r>
              <a:rPr lang="en-US" sz="2800" smtClean="0">
                <a:solidFill>
                  <a:schemeClr val="tx1"/>
                </a:solidFill>
              </a:rPr>
              <a:t>công nghệ; đánh giá về hiện tượng, sản phẩm, công nghệ...</a:t>
            </a:r>
            <a:endParaRPr lang="en-US" sz="2800">
              <a:solidFill>
                <a:schemeClr val="tx1"/>
              </a:solidFill>
            </a:endParaRPr>
          </a:p>
          <a:p>
            <a:r>
              <a:rPr lang="en-US" sz="2800" smtClean="0">
                <a:solidFill>
                  <a:srgbClr val="0000FF"/>
                </a:solidFill>
              </a:rPr>
              <a:t>Dự kiến sản phẩm hoạt động của học sinh: </a:t>
            </a:r>
            <a:r>
              <a:rPr lang="en-US" sz="2800" smtClean="0">
                <a:solidFill>
                  <a:schemeClr val="tx1"/>
                </a:solidFill>
              </a:rPr>
              <a:t>Các mức độ hoàn thành nội dung hoạt động (Ghi </a:t>
            </a:r>
            <a:r>
              <a:rPr lang="en-US" sz="2800">
                <a:solidFill>
                  <a:schemeClr val="tx1"/>
                </a:solidFill>
              </a:rPr>
              <a:t>chép thông </a:t>
            </a:r>
            <a:r>
              <a:rPr lang="en-US" sz="2800" smtClean="0">
                <a:solidFill>
                  <a:schemeClr val="tx1"/>
                </a:solidFill>
              </a:rPr>
              <a:t>tin về hiện tượng, </a:t>
            </a:r>
            <a:r>
              <a:rPr lang="en-US" sz="2800">
                <a:solidFill>
                  <a:schemeClr val="tx1"/>
                </a:solidFill>
              </a:rPr>
              <a:t>sản phẩm, </a:t>
            </a:r>
            <a:r>
              <a:rPr lang="en-US" sz="2800" smtClean="0">
                <a:solidFill>
                  <a:schemeClr val="tx1"/>
                </a:solidFill>
              </a:rPr>
              <a:t>công nghệ; đánh giá, đặt </a:t>
            </a:r>
            <a:r>
              <a:rPr lang="en-US" sz="2800">
                <a:solidFill>
                  <a:schemeClr val="tx1"/>
                </a:solidFill>
              </a:rPr>
              <a:t>câu hỏi </a:t>
            </a:r>
            <a:r>
              <a:rPr lang="en-US" sz="2800" smtClean="0">
                <a:solidFill>
                  <a:schemeClr val="tx1"/>
                </a:solidFill>
              </a:rPr>
              <a:t>về hiện tượng, </a:t>
            </a:r>
            <a:r>
              <a:rPr lang="en-US" sz="2800">
                <a:solidFill>
                  <a:schemeClr val="tx1"/>
                </a:solidFill>
              </a:rPr>
              <a:t>sản phẩm, </a:t>
            </a:r>
            <a:r>
              <a:rPr lang="en-US" sz="2800" smtClean="0">
                <a:solidFill>
                  <a:schemeClr val="tx1"/>
                </a:solidFill>
              </a:rPr>
              <a:t>công nghệ).</a:t>
            </a:r>
            <a:endParaRPr lang="en-US" sz="2800">
              <a:solidFill>
                <a:schemeClr val="tx1"/>
              </a:solidFill>
            </a:endParaRPr>
          </a:p>
          <a:p>
            <a:r>
              <a:rPr lang="en-US" sz="2800" smtClean="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rgbClr val="0000FF"/>
                </a:solidFill>
              </a:rPr>
              <a:t>Kỹ</a:t>
            </a:r>
            <a:r>
              <a:rPr lang="en-US" sz="2800">
                <a:solidFill>
                  <a:srgbClr val="0000FF"/>
                </a:solidFill>
              </a:rPr>
              <a:t> </a:t>
            </a:r>
            <a:r>
              <a:rPr lang="en-US" sz="2800" err="1">
                <a:solidFill>
                  <a:srgbClr val="0000FF"/>
                </a:solidFill>
              </a:rPr>
              <a:t>thuật</a:t>
            </a:r>
            <a:r>
              <a:rPr lang="en-US" sz="2800">
                <a:solidFill>
                  <a:srgbClr val="0000FF"/>
                </a:solidFill>
              </a:rPr>
              <a:t> </a:t>
            </a:r>
            <a:r>
              <a:rPr lang="en-US" sz="2800" err="1">
                <a:solidFill>
                  <a:srgbClr val="0000FF"/>
                </a:solidFill>
              </a:rPr>
              <a:t>tổ</a:t>
            </a:r>
            <a:r>
              <a:rPr lang="en-US" sz="2800">
                <a:solidFill>
                  <a:srgbClr val="0000FF"/>
                </a:solidFill>
              </a:rPr>
              <a:t> </a:t>
            </a:r>
            <a:r>
              <a:rPr lang="en-US" sz="2800" smtClean="0">
                <a:solidFill>
                  <a:srgbClr val="0000FF"/>
                </a:solidFill>
              </a:rPr>
              <a:t>chức hoạt động: </a:t>
            </a:r>
            <a:r>
              <a:rPr lang="en-US" sz="2800" smtClean="0">
                <a:solidFill>
                  <a:schemeClr val="tx1"/>
                </a:solidFill>
              </a:rPr>
              <a:t>Giáo viên </a:t>
            </a:r>
            <a:r>
              <a:rPr lang="en-US" sz="2800" err="1">
                <a:solidFill>
                  <a:schemeClr val="tx1"/>
                </a:solidFill>
              </a:rPr>
              <a:t>giao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nhiệm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vụ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(nội dung, phương tiện, cách thực hiện, yêu cầu sản phẩm phải hoàn thành); Học sinh thực hiện nhiệm vụ (qua thực tế, tài liệu, video; cá nhân hoặc nhóm); </a:t>
            </a:r>
            <a:r>
              <a:rPr lang="en-US" sz="2800" err="1">
                <a:solidFill>
                  <a:schemeClr val="tx1"/>
                </a:solidFill>
              </a:rPr>
              <a:t>Báo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cáo</a:t>
            </a:r>
            <a:r>
              <a:rPr lang="en-US" sz="2800">
                <a:solidFill>
                  <a:schemeClr val="tx1"/>
                </a:solidFill>
              </a:rPr>
              <a:t>, thảo </a:t>
            </a:r>
            <a:r>
              <a:rPr lang="en-US" sz="2800" smtClean="0">
                <a:solidFill>
                  <a:schemeClr val="tx1"/>
                </a:solidFill>
              </a:rPr>
              <a:t>luận (thời gian, địa điểm, cách thức); </a:t>
            </a:r>
            <a:r>
              <a:rPr lang="en-US" sz="2800" err="1">
                <a:solidFill>
                  <a:schemeClr val="tx1"/>
                </a:solidFill>
              </a:rPr>
              <a:t>Phát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hiện</a:t>
            </a:r>
            <a:r>
              <a:rPr lang="en-US" sz="2800">
                <a:solidFill>
                  <a:schemeClr val="tx1"/>
                </a:solidFill>
              </a:rPr>
              <a:t>/</a:t>
            </a:r>
            <a:r>
              <a:rPr lang="en-US" sz="2800" err="1">
                <a:solidFill>
                  <a:schemeClr val="tx1"/>
                </a:solidFill>
              </a:rPr>
              <a:t>phát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biểu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vấn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đề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(giáo viên hỗ </a:t>
            </a:r>
            <a:r>
              <a:rPr lang="en-US" sz="2800" err="1">
                <a:solidFill>
                  <a:schemeClr val="tx1"/>
                </a:solidFill>
              </a:rPr>
              <a:t>trợ</a:t>
            </a:r>
            <a:r>
              <a:rPr lang="en-US" sz="2800" smtClean="0">
                <a:solidFill>
                  <a:schemeClr val="tx1"/>
                </a:solidFill>
              </a:rPr>
              <a:t>).</a:t>
            </a:r>
            <a:endParaRPr lang="en-US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30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BE1C2-2D20-471F-A003-0D0006B93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Hoạt động tìm tòi, tiếp nhận kiến thức 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B19A1-634E-4BDB-AE8E-30135F663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4337" y="1152907"/>
            <a:ext cx="10339437" cy="5177241"/>
          </a:xfrm>
        </p:spPr>
        <p:txBody>
          <a:bodyPr>
            <a:normAutofit/>
          </a:bodyPr>
          <a:lstStyle/>
          <a:p>
            <a:r>
              <a:rPr lang="en-US" sz="2800" smtClean="0">
                <a:solidFill>
                  <a:srgbClr val="0000FF"/>
                </a:solidFill>
              </a:rPr>
              <a:t>Mục </a:t>
            </a:r>
            <a:r>
              <a:rPr lang="en-US" sz="2800" err="1">
                <a:solidFill>
                  <a:srgbClr val="0000FF"/>
                </a:solidFill>
              </a:rPr>
              <a:t>đích</a:t>
            </a:r>
            <a:r>
              <a:rPr lang="en-US" sz="2800">
                <a:solidFill>
                  <a:srgbClr val="0000FF"/>
                </a:solidFill>
              </a:rPr>
              <a:t>: </a:t>
            </a:r>
            <a:r>
              <a:rPr lang="en-US" sz="2800" smtClean="0">
                <a:solidFill>
                  <a:schemeClr val="tx1"/>
                </a:solidFill>
              </a:rPr>
              <a:t>Hình thành kiến </a:t>
            </a:r>
            <a:r>
              <a:rPr lang="en-US" sz="2800" err="1">
                <a:solidFill>
                  <a:schemeClr val="tx1"/>
                </a:solidFill>
              </a:rPr>
              <a:t>thức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mới</a:t>
            </a:r>
            <a:endParaRPr lang="en-US" sz="2800">
              <a:solidFill>
                <a:schemeClr val="tx1"/>
              </a:solidFill>
            </a:endParaRPr>
          </a:p>
          <a:p>
            <a:r>
              <a:rPr lang="en-US" sz="2800" smtClean="0">
                <a:solidFill>
                  <a:srgbClr val="0000FF"/>
                </a:solidFill>
              </a:rPr>
              <a:t>Nội </a:t>
            </a:r>
            <a:r>
              <a:rPr lang="en-US" sz="2800">
                <a:solidFill>
                  <a:srgbClr val="0000FF"/>
                </a:solidFill>
              </a:rPr>
              <a:t>dung: </a:t>
            </a:r>
            <a:r>
              <a:rPr lang="en-US" sz="2800" smtClean="0">
                <a:solidFill>
                  <a:schemeClr val="tx1"/>
                </a:solidFill>
              </a:rPr>
              <a:t>Nghiên cứu nội dung sách giáo khoa, tài liệu, thí nghiệm để tiếp nhận, hình thành kiến thức mới.</a:t>
            </a:r>
            <a:endParaRPr lang="en-US" sz="2800">
              <a:solidFill>
                <a:schemeClr val="tx1"/>
              </a:solidFill>
            </a:endParaRPr>
          </a:p>
          <a:p>
            <a:r>
              <a:rPr lang="en-US" sz="2800" smtClean="0">
                <a:solidFill>
                  <a:srgbClr val="0000FF"/>
                </a:solidFill>
              </a:rPr>
              <a:t>Dự kiến sản </a:t>
            </a:r>
            <a:r>
              <a:rPr lang="en-US" sz="2800">
                <a:solidFill>
                  <a:srgbClr val="0000FF"/>
                </a:solidFill>
              </a:rPr>
              <a:t>phẩm </a:t>
            </a:r>
            <a:r>
              <a:rPr lang="en-US" sz="2800" smtClean="0">
                <a:solidFill>
                  <a:srgbClr val="0000FF"/>
                </a:solidFill>
              </a:rPr>
              <a:t>hoạt động của học sinh: </a:t>
            </a:r>
            <a:r>
              <a:rPr lang="en-US" sz="2800" smtClean="0">
                <a:solidFill>
                  <a:schemeClr val="tx1"/>
                </a:solidFill>
              </a:rPr>
              <a:t>Các mức độ hoàn thành nội dung hoạt động (Xác định và ghi được thông tin, dữ liệu, giải thích, kiến </a:t>
            </a:r>
            <a:r>
              <a:rPr lang="en-US" sz="2800">
                <a:solidFill>
                  <a:schemeClr val="tx1"/>
                </a:solidFill>
              </a:rPr>
              <a:t>thức </a:t>
            </a:r>
            <a:r>
              <a:rPr lang="en-US" sz="2800" smtClean="0">
                <a:solidFill>
                  <a:schemeClr val="tx1"/>
                </a:solidFill>
              </a:rPr>
              <a:t>mới).</a:t>
            </a:r>
          </a:p>
          <a:p>
            <a:r>
              <a:rPr lang="en-US" sz="2800" smtClean="0">
                <a:solidFill>
                  <a:srgbClr val="0000FF"/>
                </a:solidFill>
              </a:rPr>
              <a:t>Cách thức </a:t>
            </a:r>
            <a:r>
              <a:rPr lang="en-US" sz="2800" err="1">
                <a:solidFill>
                  <a:srgbClr val="0000FF"/>
                </a:solidFill>
              </a:rPr>
              <a:t>tổ</a:t>
            </a:r>
            <a:r>
              <a:rPr lang="en-US" sz="2800">
                <a:solidFill>
                  <a:srgbClr val="0000FF"/>
                </a:solidFill>
              </a:rPr>
              <a:t> </a:t>
            </a:r>
            <a:r>
              <a:rPr lang="en-US" sz="2800" smtClean="0">
                <a:solidFill>
                  <a:srgbClr val="0000FF"/>
                </a:solidFill>
              </a:rPr>
              <a:t>chức hoạt động: </a:t>
            </a:r>
            <a:r>
              <a:rPr lang="en-US" sz="2800" smtClean="0">
                <a:solidFill>
                  <a:schemeClr val="tx1"/>
                </a:solidFill>
              </a:rPr>
              <a:t>Giáo viên </a:t>
            </a:r>
            <a:r>
              <a:rPr lang="en-US" sz="2800" err="1">
                <a:solidFill>
                  <a:schemeClr val="tx1"/>
                </a:solidFill>
              </a:rPr>
              <a:t>giao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nhiệm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vụ</a:t>
            </a:r>
            <a:r>
              <a:rPr lang="en-US" sz="2800">
                <a:solidFill>
                  <a:schemeClr val="tx1"/>
                </a:solidFill>
              </a:rPr>
              <a:t> (</a:t>
            </a:r>
            <a:r>
              <a:rPr lang="en-US" sz="2800" err="1">
                <a:solidFill>
                  <a:schemeClr val="tx1"/>
                </a:solidFill>
              </a:rPr>
              <a:t>Nêu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rõ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yêu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cầu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đọc/nghe/nhìn/làm để xác định và ghi được thông tin, dữ liệu, giải thích, kiến thức mới); Học sinh </a:t>
            </a:r>
            <a:r>
              <a:rPr lang="en-US" sz="2800" err="1">
                <a:solidFill>
                  <a:schemeClr val="tx1"/>
                </a:solidFill>
              </a:rPr>
              <a:t>nghiên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cứu sách giáo khoa, </a:t>
            </a:r>
            <a:r>
              <a:rPr lang="en-US" sz="2800" err="1">
                <a:solidFill>
                  <a:schemeClr val="tx1"/>
                </a:solidFill>
              </a:rPr>
              <a:t>tài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liệu</a:t>
            </a:r>
            <a:r>
              <a:rPr lang="en-US" sz="2800">
                <a:solidFill>
                  <a:schemeClr val="tx1"/>
                </a:solidFill>
              </a:rPr>
              <a:t>, </a:t>
            </a:r>
            <a:r>
              <a:rPr lang="en-US" sz="2800" err="1">
                <a:solidFill>
                  <a:schemeClr val="tx1"/>
                </a:solidFill>
              </a:rPr>
              <a:t>làm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thí nghiệm (cá nhân, nhóm); </a:t>
            </a:r>
            <a:r>
              <a:rPr lang="en-US" sz="2800" err="1">
                <a:solidFill>
                  <a:schemeClr val="tx1"/>
                </a:solidFill>
              </a:rPr>
              <a:t>Báo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cáo</a:t>
            </a:r>
            <a:r>
              <a:rPr lang="en-US" sz="2800">
                <a:solidFill>
                  <a:schemeClr val="tx1"/>
                </a:solidFill>
              </a:rPr>
              <a:t>, thảo </a:t>
            </a:r>
            <a:r>
              <a:rPr lang="en-US" sz="2800" err="1">
                <a:solidFill>
                  <a:schemeClr val="tx1"/>
                </a:solidFill>
              </a:rPr>
              <a:t>luận</a:t>
            </a:r>
            <a:r>
              <a:rPr lang="en-US" sz="2800">
                <a:solidFill>
                  <a:schemeClr val="tx1"/>
                </a:solidFill>
              </a:rPr>
              <a:t>; </a:t>
            </a:r>
            <a:r>
              <a:rPr lang="en-US" sz="2800" smtClean="0">
                <a:solidFill>
                  <a:schemeClr val="tx1"/>
                </a:solidFill>
              </a:rPr>
              <a:t>Giáo viên </a:t>
            </a:r>
            <a:r>
              <a:rPr lang="en-US" sz="2800" err="1">
                <a:solidFill>
                  <a:schemeClr val="tx1"/>
                </a:solidFill>
              </a:rPr>
              <a:t>điều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hành</a:t>
            </a:r>
            <a:r>
              <a:rPr lang="en-US" sz="2800">
                <a:solidFill>
                  <a:schemeClr val="tx1"/>
                </a:solidFill>
              </a:rPr>
              <a:t>, “</a:t>
            </a:r>
            <a:r>
              <a:rPr lang="en-US" sz="2800" err="1">
                <a:solidFill>
                  <a:schemeClr val="tx1"/>
                </a:solidFill>
              </a:rPr>
              <a:t>chốt</a:t>
            </a:r>
            <a:r>
              <a:rPr lang="en-US" sz="2800">
                <a:solidFill>
                  <a:schemeClr val="tx1"/>
                </a:solidFill>
              </a:rPr>
              <a:t>” </a:t>
            </a:r>
            <a:r>
              <a:rPr lang="en-US" sz="2800" err="1">
                <a:solidFill>
                  <a:schemeClr val="tx1"/>
                </a:solidFill>
              </a:rPr>
              <a:t>kiến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thức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mới</a:t>
            </a:r>
            <a:r>
              <a:rPr lang="en-US" sz="2800" smtClean="0">
                <a:solidFill>
                  <a:schemeClr val="tx1"/>
                </a:solidFill>
              </a:rPr>
              <a:t>.</a:t>
            </a:r>
            <a:endParaRPr lang="en-US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84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BE1C2-2D20-471F-A003-0D0006B93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Hoạt động luyện tập, thực hành, thí nghiệm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B19A1-634E-4BDB-AE8E-30135F663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4338" y="1152907"/>
            <a:ext cx="10154582" cy="5177241"/>
          </a:xfrm>
        </p:spPr>
        <p:txBody>
          <a:bodyPr>
            <a:normAutofit fontScale="92500" lnSpcReduction="10000"/>
          </a:bodyPr>
          <a:lstStyle/>
          <a:p>
            <a:r>
              <a:rPr lang="en-US" sz="2800" smtClean="0">
                <a:solidFill>
                  <a:srgbClr val="0000FF"/>
                </a:solidFill>
              </a:rPr>
              <a:t>Mục </a:t>
            </a:r>
            <a:r>
              <a:rPr lang="en-US" sz="2800" err="1">
                <a:solidFill>
                  <a:srgbClr val="0000FF"/>
                </a:solidFill>
              </a:rPr>
              <a:t>đích</a:t>
            </a:r>
            <a:r>
              <a:rPr lang="en-US" sz="2800">
                <a:solidFill>
                  <a:srgbClr val="0000FF"/>
                </a:solidFill>
              </a:rPr>
              <a:t>: </a:t>
            </a:r>
            <a:r>
              <a:rPr lang="en-US" sz="2800" err="1">
                <a:solidFill>
                  <a:schemeClr val="tx1"/>
                </a:solidFill>
              </a:rPr>
              <a:t>Phát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triển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kỹ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năng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vận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dụng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kiến thức </a:t>
            </a:r>
            <a:r>
              <a:rPr lang="en-US" sz="2800" err="1">
                <a:solidFill>
                  <a:schemeClr val="tx1"/>
                </a:solidFill>
              </a:rPr>
              <a:t>mới</a:t>
            </a:r>
            <a:endParaRPr lang="en-US" sz="2800">
              <a:solidFill>
                <a:schemeClr val="tx1"/>
              </a:solidFill>
            </a:endParaRPr>
          </a:p>
          <a:p>
            <a:r>
              <a:rPr lang="en-US" sz="2800" smtClean="0">
                <a:solidFill>
                  <a:srgbClr val="0000FF"/>
                </a:solidFill>
              </a:rPr>
              <a:t>Nội dung hoạt động: </a:t>
            </a:r>
            <a:r>
              <a:rPr lang="en-US" sz="2800" smtClean="0">
                <a:solidFill>
                  <a:schemeClr val="tx1"/>
                </a:solidFill>
              </a:rPr>
              <a:t>Trả lời câu </a:t>
            </a:r>
            <a:r>
              <a:rPr lang="en-US" sz="2800" err="1">
                <a:solidFill>
                  <a:schemeClr val="tx1"/>
                </a:solidFill>
              </a:rPr>
              <a:t>hỏi</a:t>
            </a:r>
            <a:r>
              <a:rPr lang="en-US" sz="2800">
                <a:solidFill>
                  <a:schemeClr val="tx1"/>
                </a:solidFill>
              </a:rPr>
              <a:t>, </a:t>
            </a:r>
            <a:r>
              <a:rPr lang="en-US" sz="2800" smtClean="0">
                <a:solidFill>
                  <a:schemeClr val="tx1"/>
                </a:solidFill>
              </a:rPr>
              <a:t>làm bài </a:t>
            </a:r>
            <a:r>
              <a:rPr lang="en-US" sz="2800" err="1">
                <a:solidFill>
                  <a:schemeClr val="tx1"/>
                </a:solidFill>
              </a:rPr>
              <a:t>tập</a:t>
            </a:r>
            <a:r>
              <a:rPr lang="en-US" sz="2800">
                <a:solidFill>
                  <a:schemeClr val="tx1"/>
                </a:solidFill>
              </a:rPr>
              <a:t>, </a:t>
            </a:r>
            <a:r>
              <a:rPr lang="en-US" sz="2800" smtClean="0">
                <a:solidFill>
                  <a:schemeClr val="tx1"/>
                </a:solidFill>
              </a:rPr>
              <a:t>bài thực hành, thí nghiệm</a:t>
            </a:r>
            <a:endParaRPr lang="en-US" sz="2800">
              <a:solidFill>
                <a:schemeClr val="tx1"/>
              </a:solidFill>
            </a:endParaRPr>
          </a:p>
          <a:p>
            <a:r>
              <a:rPr lang="en-US" sz="2800" smtClean="0">
                <a:solidFill>
                  <a:srgbClr val="0000FF"/>
                </a:solidFill>
              </a:rPr>
              <a:t>Dự kiến sản </a:t>
            </a:r>
            <a:r>
              <a:rPr lang="en-US" sz="2800">
                <a:solidFill>
                  <a:srgbClr val="0000FF"/>
                </a:solidFill>
              </a:rPr>
              <a:t>phẩm </a:t>
            </a:r>
            <a:r>
              <a:rPr lang="en-US" sz="2800" smtClean="0">
                <a:solidFill>
                  <a:srgbClr val="0000FF"/>
                </a:solidFill>
              </a:rPr>
              <a:t>hoạt động của học sinh: </a:t>
            </a:r>
            <a:r>
              <a:rPr lang="en-US" sz="2800" smtClean="0">
                <a:solidFill>
                  <a:schemeClr val="tx1"/>
                </a:solidFill>
              </a:rPr>
              <a:t>Các mức độ hoàn thành câu </a:t>
            </a:r>
            <a:r>
              <a:rPr lang="en-US" sz="2800">
                <a:solidFill>
                  <a:schemeClr val="tx1"/>
                </a:solidFill>
              </a:rPr>
              <a:t>hỏi/bài tập/bài thực </a:t>
            </a:r>
            <a:r>
              <a:rPr lang="en-US" sz="2800" smtClean="0">
                <a:solidFill>
                  <a:schemeClr val="tx1"/>
                </a:solidFill>
              </a:rPr>
              <a:t>hành, thí nghiệm của học sinh (đúng, sai, phương pháp giải, cách trình bày, làm thí nghiệm).</a:t>
            </a:r>
            <a:endParaRPr lang="en-US" sz="2800">
              <a:solidFill>
                <a:schemeClr val="tx1"/>
              </a:solidFill>
            </a:endParaRPr>
          </a:p>
          <a:p>
            <a:r>
              <a:rPr lang="en-US" sz="2800" smtClean="0">
                <a:solidFill>
                  <a:srgbClr val="0000FF"/>
                </a:solidFill>
              </a:rPr>
              <a:t>Cách thức </a:t>
            </a:r>
            <a:r>
              <a:rPr lang="en-US" sz="2800" err="1">
                <a:solidFill>
                  <a:srgbClr val="0000FF"/>
                </a:solidFill>
              </a:rPr>
              <a:t>tổ</a:t>
            </a:r>
            <a:r>
              <a:rPr lang="en-US" sz="2800">
                <a:solidFill>
                  <a:srgbClr val="0000FF"/>
                </a:solidFill>
              </a:rPr>
              <a:t> </a:t>
            </a:r>
            <a:r>
              <a:rPr lang="en-US" sz="2800" smtClean="0">
                <a:solidFill>
                  <a:srgbClr val="0000FF"/>
                </a:solidFill>
              </a:rPr>
              <a:t>chức hoạt động: </a:t>
            </a:r>
            <a:r>
              <a:rPr lang="en-US" sz="2800" smtClean="0">
                <a:solidFill>
                  <a:schemeClr val="tx1"/>
                </a:solidFill>
              </a:rPr>
              <a:t>Giáo viên </a:t>
            </a:r>
            <a:r>
              <a:rPr lang="en-US" sz="2800" err="1">
                <a:solidFill>
                  <a:schemeClr val="tx1"/>
                </a:solidFill>
              </a:rPr>
              <a:t>giao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nhiệm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vụ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(hệ </a:t>
            </a:r>
            <a:r>
              <a:rPr lang="en-US" sz="2800" err="1">
                <a:solidFill>
                  <a:schemeClr val="tx1"/>
                </a:solidFill>
              </a:rPr>
              <a:t>thống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câu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hỏi</a:t>
            </a:r>
            <a:r>
              <a:rPr lang="en-US" sz="2800">
                <a:solidFill>
                  <a:schemeClr val="tx1"/>
                </a:solidFill>
              </a:rPr>
              <a:t>/</a:t>
            </a:r>
            <a:r>
              <a:rPr lang="en-US" sz="2800" err="1">
                <a:solidFill>
                  <a:schemeClr val="tx1"/>
                </a:solidFill>
              </a:rPr>
              <a:t>bài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tập/thực hành </a:t>
            </a:r>
            <a:r>
              <a:rPr lang="en-US" sz="2800" err="1">
                <a:solidFill>
                  <a:schemeClr val="tx1"/>
                </a:solidFill>
              </a:rPr>
              <a:t>đủ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dạng</a:t>
            </a:r>
            <a:r>
              <a:rPr lang="en-US" sz="2800">
                <a:solidFill>
                  <a:schemeClr val="tx1"/>
                </a:solidFill>
              </a:rPr>
              <a:t> nh</a:t>
            </a:r>
            <a:r>
              <a:rPr lang="vi-VN" sz="2800">
                <a:solidFill>
                  <a:schemeClr val="tx1"/>
                </a:solidFill>
              </a:rPr>
              <a:t>ư</a:t>
            </a:r>
            <a:r>
              <a:rPr lang="en-US" sz="2800">
                <a:solidFill>
                  <a:schemeClr val="tx1"/>
                </a:solidFill>
              </a:rPr>
              <a:t>ng </a:t>
            </a:r>
            <a:r>
              <a:rPr lang="en-US" sz="2800" err="1">
                <a:solidFill>
                  <a:schemeClr val="tx1"/>
                </a:solidFill>
              </a:rPr>
              <a:t>với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số</a:t>
            </a:r>
            <a:r>
              <a:rPr lang="en-US" sz="2800">
                <a:solidFill>
                  <a:schemeClr val="tx1"/>
                </a:solidFill>
              </a:rPr>
              <a:t> l</a:t>
            </a:r>
            <a:r>
              <a:rPr lang="vi-VN" sz="2800">
                <a:solidFill>
                  <a:schemeClr val="tx1"/>
                </a:solidFill>
              </a:rPr>
              <a:t>ư</a:t>
            </a:r>
            <a:r>
              <a:rPr lang="en-US" sz="2800" err="1">
                <a:solidFill>
                  <a:schemeClr val="tx1"/>
                </a:solidFill>
              </a:rPr>
              <a:t>ợng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tối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thiểu</a:t>
            </a:r>
            <a:r>
              <a:rPr lang="en-US" sz="2800">
                <a:solidFill>
                  <a:schemeClr val="tx1"/>
                </a:solidFill>
              </a:rPr>
              <a:t>); </a:t>
            </a:r>
            <a:r>
              <a:rPr lang="en-US" sz="2800" smtClean="0">
                <a:solidFill>
                  <a:schemeClr val="tx1"/>
                </a:solidFill>
              </a:rPr>
              <a:t>Học sinh trả lời câu hỏi, giải </a:t>
            </a:r>
            <a:r>
              <a:rPr lang="en-US" sz="2800" err="1">
                <a:solidFill>
                  <a:schemeClr val="tx1"/>
                </a:solidFill>
              </a:rPr>
              <a:t>bài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tập, thực hành, thí nghiệm; </a:t>
            </a:r>
            <a:r>
              <a:rPr lang="en-US" sz="2800" err="1">
                <a:solidFill>
                  <a:schemeClr val="tx1"/>
                </a:solidFill>
              </a:rPr>
              <a:t>Báo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cáo</a:t>
            </a:r>
            <a:r>
              <a:rPr lang="en-US" sz="2800">
                <a:solidFill>
                  <a:schemeClr val="tx1"/>
                </a:solidFill>
              </a:rPr>
              <a:t>, thảo </a:t>
            </a:r>
            <a:r>
              <a:rPr lang="en-US" sz="2800" err="1">
                <a:solidFill>
                  <a:schemeClr val="tx1"/>
                </a:solidFill>
              </a:rPr>
              <a:t>luận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(lựa </a:t>
            </a:r>
            <a:r>
              <a:rPr lang="en-US" sz="2800" err="1">
                <a:solidFill>
                  <a:schemeClr val="tx1"/>
                </a:solidFill>
              </a:rPr>
              <a:t>chọn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những</a:t>
            </a:r>
            <a:r>
              <a:rPr lang="en-US" sz="2800">
                <a:solidFill>
                  <a:schemeClr val="tx1"/>
                </a:solidFill>
              </a:rPr>
              <a:t> học </a:t>
            </a:r>
            <a:r>
              <a:rPr lang="en-US" sz="2800" err="1">
                <a:solidFill>
                  <a:schemeClr val="tx1"/>
                </a:solidFill>
              </a:rPr>
              <a:t>sinh</a:t>
            </a:r>
            <a:r>
              <a:rPr lang="en-US" sz="2800">
                <a:solidFill>
                  <a:schemeClr val="tx1"/>
                </a:solidFill>
              </a:rPr>
              <a:t>/</a:t>
            </a:r>
            <a:r>
              <a:rPr lang="en-US" sz="2800" err="1">
                <a:solidFill>
                  <a:schemeClr val="tx1"/>
                </a:solidFill>
              </a:rPr>
              <a:t>nhóm</a:t>
            </a:r>
            <a:r>
              <a:rPr lang="en-US" sz="2800">
                <a:solidFill>
                  <a:schemeClr val="tx1"/>
                </a:solidFill>
              </a:rPr>
              <a:t> học </a:t>
            </a:r>
            <a:r>
              <a:rPr lang="en-US" sz="2800" err="1">
                <a:solidFill>
                  <a:schemeClr val="tx1"/>
                </a:solidFill>
              </a:rPr>
              <a:t>sinh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có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kết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quả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khác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nhau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để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làm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rõ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về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kết quả và phương pháp); Giáo vieenn nhận xét, đánh giá và </a:t>
            </a:r>
            <a:r>
              <a:rPr lang="en-US" sz="2800">
                <a:solidFill>
                  <a:schemeClr val="tx1"/>
                </a:solidFill>
              </a:rPr>
              <a:t>“</a:t>
            </a:r>
            <a:r>
              <a:rPr lang="en-US" sz="2800" err="1">
                <a:solidFill>
                  <a:schemeClr val="tx1"/>
                </a:solidFill>
              </a:rPr>
              <a:t>chốt</a:t>
            </a:r>
            <a:r>
              <a:rPr lang="en-US" sz="2800">
                <a:solidFill>
                  <a:schemeClr val="tx1"/>
                </a:solidFill>
              </a:rPr>
              <a:t>” </a:t>
            </a:r>
            <a:r>
              <a:rPr lang="en-US" sz="2800" err="1">
                <a:solidFill>
                  <a:schemeClr val="tx1"/>
                </a:solidFill>
              </a:rPr>
              <a:t>về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ph</a:t>
            </a:r>
            <a:r>
              <a:rPr lang="vi-VN" sz="2800">
                <a:solidFill>
                  <a:schemeClr val="tx1"/>
                </a:solidFill>
              </a:rPr>
              <a:t>ư</a:t>
            </a:r>
            <a:r>
              <a:rPr lang="en-US" sz="2800" err="1">
                <a:solidFill>
                  <a:schemeClr val="tx1"/>
                </a:solidFill>
              </a:rPr>
              <a:t>ơng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pháp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giải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các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loại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bài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tập, thí nghiệm, thực hành.</a:t>
            </a:r>
            <a:endParaRPr lang="en-US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11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BE1C2-2D20-471F-A003-0D0006B93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Hoạt động vận dụng và mở rộng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B19A1-634E-4BDB-AE8E-30135F663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4337" y="1013254"/>
            <a:ext cx="10339437" cy="5609967"/>
          </a:xfrm>
        </p:spPr>
        <p:txBody>
          <a:bodyPr>
            <a:normAutofit/>
          </a:bodyPr>
          <a:lstStyle/>
          <a:p>
            <a:r>
              <a:rPr lang="en-US" sz="2800" smtClean="0">
                <a:solidFill>
                  <a:srgbClr val="0000FF"/>
                </a:solidFill>
              </a:rPr>
              <a:t>Mục </a:t>
            </a:r>
            <a:r>
              <a:rPr lang="en-US" sz="2800" err="1">
                <a:solidFill>
                  <a:srgbClr val="0000FF"/>
                </a:solidFill>
              </a:rPr>
              <a:t>đích</a:t>
            </a:r>
            <a:r>
              <a:rPr lang="en-US" sz="2800">
                <a:solidFill>
                  <a:srgbClr val="0000FF"/>
                </a:solidFill>
              </a:rPr>
              <a:t>: </a:t>
            </a:r>
            <a:r>
              <a:rPr lang="en-US" sz="2800" err="1">
                <a:solidFill>
                  <a:schemeClr val="tx1"/>
                </a:solidFill>
              </a:rPr>
              <a:t>Vận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dụng và mở </a:t>
            </a:r>
            <a:r>
              <a:rPr lang="en-US" sz="2800" err="1">
                <a:solidFill>
                  <a:schemeClr val="tx1"/>
                </a:solidFill>
              </a:rPr>
              <a:t>kiến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thức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trong </a:t>
            </a:r>
            <a:r>
              <a:rPr lang="en-US" sz="2800" err="1">
                <a:solidFill>
                  <a:schemeClr val="tx1"/>
                </a:solidFill>
              </a:rPr>
              <a:t>thực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tiễn</a:t>
            </a:r>
            <a:endParaRPr lang="en-US" sz="2800">
              <a:solidFill>
                <a:schemeClr val="tx1"/>
              </a:solidFill>
            </a:endParaRPr>
          </a:p>
          <a:p>
            <a:r>
              <a:rPr lang="en-US" sz="2800" smtClean="0">
                <a:solidFill>
                  <a:srgbClr val="0000FF"/>
                </a:solidFill>
              </a:rPr>
              <a:t>Nội dung hoạt động: </a:t>
            </a:r>
            <a:r>
              <a:rPr lang="en-US" sz="2800" smtClean="0">
                <a:solidFill>
                  <a:schemeClr val="tx1"/>
                </a:solidFill>
              </a:rPr>
              <a:t>Tìm hiểu, giải </a:t>
            </a:r>
            <a:r>
              <a:rPr lang="en-US" sz="2800" err="1">
                <a:solidFill>
                  <a:schemeClr val="tx1"/>
                </a:solidFill>
              </a:rPr>
              <a:t>quyết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tình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huống</a:t>
            </a:r>
            <a:r>
              <a:rPr lang="en-US" sz="2800">
                <a:solidFill>
                  <a:schemeClr val="tx1"/>
                </a:solidFill>
              </a:rPr>
              <a:t>, </a:t>
            </a:r>
            <a:r>
              <a:rPr lang="en-US" sz="2800" err="1">
                <a:solidFill>
                  <a:schemeClr val="tx1"/>
                </a:solidFill>
              </a:rPr>
              <a:t>vấn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đề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có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liên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quan trong cuộc sống</a:t>
            </a:r>
            <a:endParaRPr lang="en-US" sz="2800">
              <a:solidFill>
                <a:schemeClr val="tx1"/>
              </a:solidFill>
            </a:endParaRPr>
          </a:p>
          <a:p>
            <a:r>
              <a:rPr lang="en-US" sz="2800" smtClean="0">
                <a:solidFill>
                  <a:srgbClr val="0000FF"/>
                </a:solidFill>
              </a:rPr>
              <a:t>Dự kiến sản </a:t>
            </a:r>
            <a:r>
              <a:rPr lang="en-US" sz="2800">
                <a:solidFill>
                  <a:srgbClr val="0000FF"/>
                </a:solidFill>
              </a:rPr>
              <a:t>phẩm </a:t>
            </a:r>
            <a:r>
              <a:rPr lang="en-US" sz="2800" smtClean="0">
                <a:solidFill>
                  <a:srgbClr val="0000FF"/>
                </a:solidFill>
              </a:rPr>
              <a:t>hoạt động của học sinh: </a:t>
            </a:r>
            <a:r>
              <a:rPr lang="en-US" sz="2800" smtClean="0">
                <a:solidFill>
                  <a:schemeClr val="tx1"/>
                </a:solidFill>
              </a:rPr>
              <a:t>Các bài </a:t>
            </a:r>
            <a:r>
              <a:rPr lang="en-US" sz="2800">
                <a:solidFill>
                  <a:schemeClr val="tx1"/>
                </a:solidFill>
              </a:rPr>
              <a:t>báo cáo, bài trình chiếu, video, bộ s</a:t>
            </a:r>
            <a:r>
              <a:rPr lang="vi-VN" sz="2800">
                <a:solidFill>
                  <a:schemeClr val="tx1"/>
                </a:solidFill>
              </a:rPr>
              <a:t>ư</a:t>
            </a:r>
            <a:r>
              <a:rPr lang="en-US" sz="2800">
                <a:solidFill>
                  <a:schemeClr val="tx1"/>
                </a:solidFill>
              </a:rPr>
              <a:t>u tập tranh ảnh, bản đồ</a:t>
            </a:r>
            <a:r>
              <a:rPr lang="en-US" sz="2800" smtClean="0">
                <a:solidFill>
                  <a:schemeClr val="tx1"/>
                </a:solidFill>
              </a:rPr>
              <a:t>… khác nhau của học sinh </a:t>
            </a:r>
            <a:r>
              <a:rPr lang="en-US" sz="2800">
                <a:solidFill>
                  <a:schemeClr val="tx1"/>
                </a:solidFill>
              </a:rPr>
              <a:t>về </a:t>
            </a:r>
            <a:r>
              <a:rPr lang="en-US" sz="2800" smtClean="0">
                <a:solidFill>
                  <a:schemeClr val="tx1"/>
                </a:solidFill>
              </a:rPr>
              <a:t>việc thực hiện nhiệm </a:t>
            </a:r>
            <a:r>
              <a:rPr lang="en-US" sz="2800">
                <a:solidFill>
                  <a:schemeClr val="tx1"/>
                </a:solidFill>
              </a:rPr>
              <a:t>vụ đ</a:t>
            </a:r>
            <a:r>
              <a:rPr lang="vi-VN" sz="2800">
                <a:solidFill>
                  <a:schemeClr val="tx1"/>
                </a:solidFill>
              </a:rPr>
              <a:t>ư</a:t>
            </a:r>
            <a:r>
              <a:rPr lang="en-US" sz="2800">
                <a:solidFill>
                  <a:schemeClr val="tx1"/>
                </a:solidFill>
              </a:rPr>
              <a:t>ợc giao.</a:t>
            </a:r>
          </a:p>
          <a:p>
            <a:r>
              <a:rPr lang="en-US" sz="2800" smtClean="0">
                <a:solidFill>
                  <a:srgbClr val="0000FF"/>
                </a:solidFill>
              </a:rPr>
              <a:t>Cách thức </a:t>
            </a:r>
            <a:r>
              <a:rPr lang="en-US" sz="2800" err="1">
                <a:solidFill>
                  <a:srgbClr val="0000FF"/>
                </a:solidFill>
              </a:rPr>
              <a:t>tổ</a:t>
            </a:r>
            <a:r>
              <a:rPr lang="en-US" sz="2800">
                <a:solidFill>
                  <a:srgbClr val="0000FF"/>
                </a:solidFill>
              </a:rPr>
              <a:t> </a:t>
            </a:r>
            <a:r>
              <a:rPr lang="en-US" sz="2800" smtClean="0">
                <a:solidFill>
                  <a:srgbClr val="0000FF"/>
                </a:solidFill>
              </a:rPr>
              <a:t>chức hoạt động: </a:t>
            </a:r>
            <a:r>
              <a:rPr lang="en-US" sz="2800" smtClean="0">
                <a:solidFill>
                  <a:schemeClr val="tx1"/>
                </a:solidFill>
              </a:rPr>
              <a:t>Giáo viên </a:t>
            </a:r>
            <a:r>
              <a:rPr lang="en-US" sz="2800" err="1">
                <a:solidFill>
                  <a:schemeClr val="tx1"/>
                </a:solidFill>
              </a:rPr>
              <a:t>giao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nhiệm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vụ</a:t>
            </a:r>
            <a:r>
              <a:rPr lang="en-US" sz="2800">
                <a:solidFill>
                  <a:schemeClr val="tx1"/>
                </a:solidFill>
              </a:rPr>
              <a:t> (</a:t>
            </a:r>
            <a:r>
              <a:rPr lang="en-US" sz="2800" err="1">
                <a:solidFill>
                  <a:schemeClr val="tx1"/>
                </a:solidFill>
              </a:rPr>
              <a:t>mô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tả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rõ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yêu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cầu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và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sản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phẩm</a:t>
            </a:r>
            <a:r>
              <a:rPr lang="en-US" sz="2800">
                <a:solidFill>
                  <a:schemeClr val="tx1"/>
                </a:solidFill>
              </a:rPr>
              <a:t>); </a:t>
            </a:r>
            <a:r>
              <a:rPr lang="en-US" sz="2800" smtClean="0">
                <a:solidFill>
                  <a:schemeClr val="tx1"/>
                </a:solidFill>
              </a:rPr>
              <a:t>Học sinh </a:t>
            </a:r>
            <a:r>
              <a:rPr lang="en-US" sz="2800" err="1">
                <a:solidFill>
                  <a:schemeClr val="tx1"/>
                </a:solidFill>
              </a:rPr>
              <a:t>thực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hiện</a:t>
            </a:r>
            <a:r>
              <a:rPr lang="en-US" sz="2800">
                <a:solidFill>
                  <a:schemeClr val="tx1"/>
                </a:solidFill>
              </a:rPr>
              <a:t> (</a:t>
            </a:r>
            <a:r>
              <a:rPr lang="en-US" sz="2800" err="1">
                <a:solidFill>
                  <a:schemeClr val="tx1"/>
                </a:solidFill>
              </a:rPr>
              <a:t>theo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nhóm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hoặc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cá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nhân, ngoài giờ học hoặc </a:t>
            </a:r>
            <a:r>
              <a:rPr lang="en-US" sz="2800">
                <a:solidFill>
                  <a:schemeClr val="tx1"/>
                </a:solidFill>
              </a:rPr>
              <a:t>ở </a:t>
            </a:r>
            <a:r>
              <a:rPr lang="en-US" sz="2800" err="1">
                <a:solidFill>
                  <a:schemeClr val="tx1"/>
                </a:solidFill>
              </a:rPr>
              <a:t>nhà</a:t>
            </a:r>
            <a:r>
              <a:rPr lang="en-US" sz="2800">
                <a:solidFill>
                  <a:schemeClr val="tx1"/>
                </a:solidFill>
              </a:rPr>
              <a:t>); </a:t>
            </a:r>
            <a:r>
              <a:rPr lang="en-US" sz="2800" err="1">
                <a:solidFill>
                  <a:schemeClr val="tx1"/>
                </a:solidFill>
              </a:rPr>
              <a:t>Báo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cáo</a:t>
            </a:r>
            <a:r>
              <a:rPr lang="en-US" sz="2800">
                <a:solidFill>
                  <a:schemeClr val="tx1"/>
                </a:solidFill>
              </a:rPr>
              <a:t>, thảo </a:t>
            </a:r>
            <a:r>
              <a:rPr lang="en-US" sz="2800" err="1">
                <a:solidFill>
                  <a:schemeClr val="tx1"/>
                </a:solidFill>
              </a:rPr>
              <a:t>luận</a:t>
            </a:r>
            <a:r>
              <a:rPr lang="en-US" sz="2800">
                <a:solidFill>
                  <a:schemeClr val="tx1"/>
                </a:solidFill>
              </a:rPr>
              <a:t> (</a:t>
            </a:r>
            <a:r>
              <a:rPr lang="en-US" sz="2800" err="1">
                <a:solidFill>
                  <a:schemeClr val="tx1"/>
                </a:solidFill>
              </a:rPr>
              <a:t>bài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báo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cáo</a:t>
            </a:r>
            <a:r>
              <a:rPr lang="en-US" sz="2800">
                <a:solidFill>
                  <a:schemeClr val="tx1"/>
                </a:solidFill>
              </a:rPr>
              <a:t>, </a:t>
            </a:r>
            <a:r>
              <a:rPr lang="en-US" sz="2800" err="1">
                <a:solidFill>
                  <a:schemeClr val="tx1"/>
                </a:solidFill>
              </a:rPr>
              <a:t>trình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chiếu</a:t>
            </a:r>
            <a:r>
              <a:rPr lang="en-US" sz="2800">
                <a:solidFill>
                  <a:schemeClr val="tx1"/>
                </a:solidFill>
              </a:rPr>
              <a:t>, video</a:t>
            </a:r>
            <a:r>
              <a:rPr lang="en-US" sz="2800" smtClean="0">
                <a:solidFill>
                  <a:schemeClr val="tx1"/>
                </a:solidFill>
              </a:rPr>
              <a:t>…) theo các hình thức phù hợp (trưng bày, triển lãm, sân khấu hóa, sinh hoạt lớp, đoàn, đội); Giáo viên </a:t>
            </a:r>
            <a:r>
              <a:rPr lang="en-US" sz="2800" err="1">
                <a:solidFill>
                  <a:schemeClr val="tx1"/>
                </a:solidFill>
              </a:rPr>
              <a:t>đánh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giá</a:t>
            </a:r>
            <a:r>
              <a:rPr lang="en-US" sz="2800">
                <a:solidFill>
                  <a:schemeClr val="tx1"/>
                </a:solidFill>
              </a:rPr>
              <a:t>, </a:t>
            </a:r>
            <a:r>
              <a:rPr lang="en-US" sz="2800" err="1">
                <a:solidFill>
                  <a:schemeClr val="tx1"/>
                </a:solidFill>
              </a:rPr>
              <a:t>kết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luận</a:t>
            </a:r>
            <a:r>
              <a:rPr lang="en-US" sz="2800">
                <a:solidFill>
                  <a:schemeClr val="tx1"/>
                </a:solidFill>
              </a:rPr>
              <a:t> (</a:t>
            </a:r>
            <a:r>
              <a:rPr lang="en-US" sz="2800" err="1">
                <a:solidFill>
                  <a:schemeClr val="tx1"/>
                </a:solidFill>
              </a:rPr>
              <a:t>có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thể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cho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điểm</a:t>
            </a:r>
            <a:r>
              <a:rPr lang="en-US" sz="2800" smtClean="0">
                <a:solidFill>
                  <a:schemeClr val="tx1"/>
                </a:solidFill>
              </a:rPr>
              <a:t>).</a:t>
            </a:r>
            <a:endParaRPr lang="en-US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07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Xây dựng kế hoạch giáo dục nhà trường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741" y="939115"/>
            <a:ext cx="10478033" cy="5424616"/>
          </a:xfrm>
        </p:spPr>
        <p:txBody>
          <a:bodyPr>
            <a:normAutofit fontScale="92500" lnSpcReduction="10000"/>
          </a:bodyPr>
          <a:lstStyle/>
          <a:p>
            <a:r>
              <a:rPr lang="en-US" smtClean="0">
                <a:solidFill>
                  <a:schemeClr val="tx1"/>
                </a:solidFill>
              </a:rPr>
              <a:t>Chỉ đạo các tổ chuyên môn xây dựng kế hoạch giáo dục nhà trường (CV4612):</a:t>
            </a: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	</a:t>
            </a:r>
            <a:r>
              <a:rPr lang="en-US" smtClean="0">
                <a:solidFill>
                  <a:schemeClr val="tx1"/>
                </a:solidFill>
              </a:rPr>
              <a:t>- Rà soát, tinh giản nội dung dạy học;</a:t>
            </a: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	</a:t>
            </a:r>
            <a:r>
              <a:rPr lang="en-US" smtClean="0">
                <a:solidFill>
                  <a:schemeClr val="tx1"/>
                </a:solidFill>
              </a:rPr>
              <a:t>- Xây dựng kế hoạch giáo dục môn học: sắp xếp, xây dựng chủ đề/bài học;</a:t>
            </a: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	</a:t>
            </a:r>
            <a:r>
              <a:rPr lang="en-US" smtClean="0">
                <a:solidFill>
                  <a:schemeClr val="tx1"/>
                </a:solidFill>
              </a:rPr>
              <a:t>- Mỗi chủ đề (gồm nhiều bài học ) thường có 4 hoạt động: tìm hiểu thực tiễn, học kiến thức mới, luyện tập, vận dụng. Mỗi bài học có thể chỉ có 1-2 hoạt động nói trên.</a:t>
            </a:r>
            <a:endParaRPr lang="en-US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Chỉ đạo các tổ bộ môn thuộc các lĩnh vực có liên quan (KHTN, KHXH):</a:t>
            </a: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	</a:t>
            </a:r>
            <a:r>
              <a:rPr lang="en-US" smtClean="0">
                <a:solidFill>
                  <a:schemeClr val="tx1"/>
                </a:solidFill>
              </a:rPr>
              <a:t>- Phối hợp xây dựng chủ đề liên môn: Môn này dạy, môn kia thôi; tách thành chủ đề riêng để phối hợp tổ chức tại thời điểm thích hợp (dạy học dự án – cử 1 tổ chịu trách nhiệm chính, còn lại phối hợp);</a:t>
            </a: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	</a:t>
            </a:r>
            <a:r>
              <a:rPr lang="en-US" smtClean="0">
                <a:solidFill>
                  <a:schemeClr val="tx1"/>
                </a:solidFill>
              </a:rPr>
              <a:t>- Xây dựng các chủ đề tổ chức hoạt động trải nghiệm cho từng khối: 1-2 hoạt động/học kỳ: GV bộ môn chịu trách nhiệm nội dung, GV chủ nhiệm chịu trách nhiệm tổ chức.</a:t>
            </a:r>
          </a:p>
          <a:p>
            <a:r>
              <a:rPr lang="en-US" smtClean="0">
                <a:solidFill>
                  <a:schemeClr val="tx1"/>
                </a:solidFill>
              </a:rPr>
              <a:t>Kế hoạch giáo dục nhà trường được tổng hợp từ kế hoạch các môn học.</a:t>
            </a:r>
          </a:p>
        </p:txBody>
      </p:sp>
    </p:spTree>
    <p:extLst>
      <p:ext uri="{BB962C8B-B14F-4D97-AF65-F5344CB8AC3E}">
        <p14:creationId xmlns:p14="http://schemas.microsoft.com/office/powerpoint/2010/main" val="331898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7322" y="2362200"/>
            <a:ext cx="8915399" cy="1212273"/>
          </a:xfrm>
        </p:spPr>
        <p:txBody>
          <a:bodyPr/>
          <a:lstStyle/>
          <a:p>
            <a:pPr algn="ctr"/>
            <a:r>
              <a:rPr lang="en-US" err="1">
                <a:solidFill>
                  <a:srgbClr val="0000FF"/>
                </a:solidFill>
              </a:rPr>
              <a:t>TRÂN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 err="1">
                <a:solidFill>
                  <a:srgbClr val="0000FF"/>
                </a:solidFill>
              </a:rPr>
              <a:t>TRỌNG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 err="1">
                <a:solidFill>
                  <a:srgbClr val="0000FF"/>
                </a:solidFill>
              </a:rPr>
              <a:t>CẢM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 err="1">
                <a:solidFill>
                  <a:srgbClr val="0000FF"/>
                </a:solidFill>
              </a:rPr>
              <a:t>ƠN</a:t>
            </a:r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9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>
                <a:solidFill>
                  <a:srgbClr val="FF0000"/>
                </a:solidFill>
              </a:rPr>
              <a:t>Nhiệm vụ và quyền hạn của Hiệu trưởng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855" y="1052945"/>
            <a:ext cx="10307781" cy="5555673"/>
          </a:xfrm>
        </p:spPr>
        <p:txBody>
          <a:bodyPr>
            <a:normAutofit lnSpcReduction="10000"/>
          </a:bodyPr>
          <a:lstStyle/>
          <a:p>
            <a:r>
              <a:rPr lang="vi-VN" dirty="0" smtClean="0"/>
              <a:t>Xây dựng, </a:t>
            </a:r>
            <a:r>
              <a:rPr lang="vi-VN" dirty="0" smtClean="0">
                <a:solidFill>
                  <a:srgbClr val="0000FF"/>
                </a:solidFill>
              </a:rPr>
              <a:t>tổ chức bộ máy </a:t>
            </a:r>
            <a:r>
              <a:rPr lang="vi-VN" dirty="0" smtClean="0"/>
              <a:t>nhà trường; </a:t>
            </a:r>
            <a:endParaRPr lang="en-US" dirty="0" smtClean="0"/>
          </a:p>
          <a:p>
            <a:r>
              <a:rPr lang="vi-VN" dirty="0" smtClean="0"/>
              <a:t>Xây dựng </a:t>
            </a:r>
            <a:r>
              <a:rPr lang="vi-VN" dirty="0" smtClean="0">
                <a:solidFill>
                  <a:srgbClr val="0000FF"/>
                </a:solidFill>
              </a:rPr>
              <a:t>quy hoạch phát triển </a:t>
            </a:r>
            <a:r>
              <a:rPr lang="vi-VN" dirty="0" smtClean="0"/>
              <a:t>nhà trường; xây dựng và tổ chức thực hiện </a:t>
            </a:r>
            <a:r>
              <a:rPr lang="vi-VN" dirty="0" smtClean="0">
                <a:solidFill>
                  <a:srgbClr val="0000FF"/>
                </a:solidFill>
              </a:rPr>
              <a:t>kế hoạch nhiệm vụ năm học</a:t>
            </a:r>
            <a:r>
              <a:rPr lang="vi-VN" dirty="0" smtClean="0"/>
              <a:t>;</a:t>
            </a:r>
            <a:endParaRPr lang="en-US" dirty="0" smtClean="0"/>
          </a:p>
          <a:p>
            <a:r>
              <a:rPr lang="vi-VN" dirty="0" smtClean="0">
                <a:solidFill>
                  <a:srgbClr val="0000FF"/>
                </a:solidFill>
              </a:rPr>
              <a:t>Quản lý giáo viên, nhân viên</a:t>
            </a:r>
            <a:r>
              <a:rPr lang="vi-VN" dirty="0" smtClean="0"/>
              <a:t>; quản lý chuyên môn; phân công công tác, kiểm tra, đánh giá xếp loại giáo viên, nhân viên; thực hiện công tác khen thưởng, kỉ luật đối với giáo viên, nhân viên;</a:t>
            </a:r>
            <a:endParaRPr lang="en-US" dirty="0" smtClean="0"/>
          </a:p>
          <a:p>
            <a:r>
              <a:rPr lang="vi-VN" dirty="0" smtClean="0">
                <a:solidFill>
                  <a:srgbClr val="0000FF"/>
                </a:solidFill>
              </a:rPr>
              <a:t>Quản lý học sinh </a:t>
            </a:r>
            <a:r>
              <a:rPr lang="vi-VN" dirty="0" smtClean="0"/>
              <a:t>và các hoạt động của học sinh do nhà trường tổ chức; xét duyệt kết quả đánh giá, xếp loại học sinh, khen thưởng, kỷ luật học sinh;</a:t>
            </a:r>
            <a:endParaRPr lang="en-US" dirty="0" smtClean="0"/>
          </a:p>
          <a:p>
            <a:r>
              <a:rPr lang="vi-VN" dirty="0" smtClean="0">
                <a:solidFill>
                  <a:srgbClr val="0000FF"/>
                </a:solidFill>
              </a:rPr>
              <a:t>Quản lý tài chính, tài sản </a:t>
            </a:r>
            <a:r>
              <a:rPr lang="vi-VN" dirty="0" smtClean="0"/>
              <a:t>của nhà trường;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vi-VN" dirty="0" smtClean="0"/>
              <a:t>ổ chức thực hiện </a:t>
            </a:r>
            <a:r>
              <a:rPr lang="vi-VN" dirty="0" smtClean="0">
                <a:solidFill>
                  <a:srgbClr val="0000FF"/>
                </a:solidFill>
              </a:rPr>
              <a:t>quy chế dân chủ </a:t>
            </a:r>
            <a:r>
              <a:rPr lang="vi-VN" dirty="0" smtClean="0"/>
              <a:t>trong hoạt động của nhà trường; thực hiện công tác </a:t>
            </a:r>
            <a:r>
              <a:rPr lang="vi-VN" dirty="0" smtClean="0">
                <a:solidFill>
                  <a:srgbClr val="0000FF"/>
                </a:solidFill>
              </a:rPr>
              <a:t>xã hội hoá giáo dục </a:t>
            </a:r>
            <a:r>
              <a:rPr lang="vi-VN" dirty="0" smtClean="0"/>
              <a:t>của nhà trường;</a:t>
            </a:r>
            <a:endParaRPr lang="en-US" dirty="0" smtClean="0"/>
          </a:p>
          <a:p>
            <a:r>
              <a:rPr lang="vi-VN" dirty="0" smtClean="0"/>
              <a:t>Chỉ đạo thực hiện các phong trào </a:t>
            </a:r>
            <a:r>
              <a:rPr lang="vi-VN" dirty="0" smtClean="0">
                <a:solidFill>
                  <a:srgbClr val="0000FF"/>
                </a:solidFill>
              </a:rPr>
              <a:t>thi đua</a:t>
            </a:r>
            <a:r>
              <a:rPr lang="vi-VN" dirty="0" smtClean="0"/>
              <a:t>, </a:t>
            </a:r>
            <a:r>
              <a:rPr lang="vi-VN" dirty="0" smtClean="0">
                <a:solidFill>
                  <a:srgbClr val="0000FF"/>
                </a:solidFill>
              </a:rPr>
              <a:t>các cuộc vận động </a:t>
            </a:r>
            <a:r>
              <a:rPr lang="vi-VN" dirty="0" smtClean="0"/>
              <a:t>của ngành; </a:t>
            </a:r>
            <a:r>
              <a:rPr lang="vi-VN" dirty="0" smtClean="0">
                <a:solidFill>
                  <a:srgbClr val="0000FF"/>
                </a:solidFill>
              </a:rPr>
              <a:t>thực hiện công khai </a:t>
            </a:r>
            <a:r>
              <a:rPr lang="vi-VN" dirty="0" smtClean="0"/>
              <a:t>đối với nhà trường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175" y="0"/>
            <a:ext cx="10107714" cy="6759146"/>
          </a:xfrm>
        </p:spPr>
      </p:pic>
    </p:spTree>
    <p:extLst>
      <p:ext uri="{BB962C8B-B14F-4D97-AF65-F5344CB8AC3E}">
        <p14:creationId xmlns:p14="http://schemas.microsoft.com/office/powerpoint/2010/main" val="47023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84337" y="315191"/>
            <a:ext cx="10315054" cy="796917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0000FF"/>
                </a:solidFill>
              </a:rPr>
              <a:t>L</a:t>
            </a:r>
            <a:r>
              <a:rPr lang="en-US" smtClean="0">
                <a:solidFill>
                  <a:srgbClr val="0000FF"/>
                </a:solidFill>
              </a:rPr>
              <a:t>ãnh đạo và quản lý NTnhư là một tổ chức học tập</a:t>
            </a:r>
            <a:endParaRPr lang="en-US">
              <a:solidFill>
                <a:srgbClr val="0000FF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59" y="1198605"/>
            <a:ext cx="5645082" cy="5350475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347241" y="1396316"/>
            <a:ext cx="5552149" cy="5066271"/>
          </a:xfrm>
        </p:spPr>
        <p:txBody>
          <a:bodyPr>
            <a:normAutofit/>
          </a:bodyPr>
          <a:lstStyle/>
          <a:p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Chuẩn bị cho mình như là một nhà lãnh đạo chương trình.</a:t>
            </a:r>
          </a:p>
          <a:p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Phân bổ năng lực lãnh đạo:</a:t>
            </a:r>
          </a:p>
          <a:p>
            <a:pPr marL="0" indent="0">
              <a:buNone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- Hiệu trưởng như là một phần của tập thể lãnh đạo;</a:t>
            </a:r>
          </a:p>
          <a:p>
            <a:pPr marL="0" indent="0">
              <a:buNone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- Giáo viên lãnh đạo;</a:t>
            </a:r>
          </a:p>
          <a:p>
            <a:pPr marL="0" indent="0">
              <a:buNone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- Làm mẫu và tạo động lực cho giáo viên.</a:t>
            </a:r>
          </a:p>
          <a:p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Thiết lập văn hóa học tập:</a:t>
            </a:r>
          </a:p>
          <a:p>
            <a:pPr>
              <a:buFontTx/>
              <a:buChar char="-"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Xác định một “văn hóa học tập”;</a:t>
            </a:r>
          </a:p>
          <a:p>
            <a:pPr>
              <a:buFontTx/>
              <a:buChar char="-"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Có trách nhiệm tạo lập văn hóa học tập trong nhà trường;</a:t>
            </a:r>
          </a:p>
          <a:p>
            <a:pPr>
              <a:buFontTx/>
              <a:buChar char="-"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Lãnh đạo NT như bối cảnh nơi làm việc</a:t>
            </a: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36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338" y="315191"/>
            <a:ext cx="10315054" cy="623922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0000FF"/>
                </a:solidFill>
              </a:rPr>
              <a:t>Lập kế hoạch và thực hiện một chương trình</a:t>
            </a:r>
            <a:endParaRPr lang="en-US">
              <a:solidFill>
                <a:srgbClr val="0000FF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76" y="1334992"/>
            <a:ext cx="5544660" cy="5312944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401136" y="1334992"/>
            <a:ext cx="5498256" cy="5312944"/>
          </a:xfrm>
        </p:spPr>
        <p:txBody>
          <a:bodyPr>
            <a:noAutofit/>
          </a:bodyPr>
          <a:lstStyle/>
          <a:p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Khái niệm chương trình</a:t>
            </a:r>
          </a:p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ác động của cơ cấu tổ chức nhà trường đối với sự phân phát chương trình</a:t>
            </a:r>
          </a:p>
          <a:p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Tổng quan của chương trình quốc gia dành cho nhà trường</a:t>
            </a:r>
          </a:p>
          <a:p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Lựa chọn và quản lý dữ liệu chương trình</a:t>
            </a:r>
          </a:p>
          <a:p>
            <a:pPr>
              <a:buFontTx/>
              <a:buChar char="-"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Chuẩn chương trình</a:t>
            </a:r>
          </a:p>
          <a:p>
            <a:pPr>
              <a:buFontTx/>
              <a:buChar char="-"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Ghi chép và báo cáo về học sinh</a:t>
            </a:r>
          </a:p>
          <a:p>
            <a:pPr>
              <a:buFontTx/>
              <a:buChar char="-"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Phân tích và giải thích dữ liệu</a:t>
            </a:r>
          </a:p>
          <a:p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Thiết bị, vật liệu hỗ trợ dạy và học</a:t>
            </a:r>
          </a:p>
          <a:p>
            <a:pPr>
              <a:buFontTx/>
              <a:buChar char="-"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Lựa chọn, yêu cầu và kiểm soát thiết bị</a:t>
            </a:r>
          </a:p>
          <a:p>
            <a:pPr>
              <a:buFontTx/>
              <a:buChar char="-"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Phân phát, phân bổ và thu hồi</a:t>
            </a:r>
          </a:p>
          <a:p>
            <a:pPr>
              <a:buFontTx/>
              <a:buChar char="-"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Khung chính sách của nhà trường</a:t>
            </a:r>
          </a:p>
        </p:txBody>
      </p:sp>
    </p:spTree>
    <p:extLst>
      <p:ext uri="{BB962C8B-B14F-4D97-AF65-F5344CB8AC3E}">
        <p14:creationId xmlns:p14="http://schemas.microsoft.com/office/powerpoint/2010/main" val="283750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338" y="308920"/>
            <a:ext cx="10315054" cy="753762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0000FF"/>
                </a:solidFill>
              </a:rPr>
              <a:t>Kỹ năng và quy trình quản lý dạy và học</a:t>
            </a:r>
            <a:endParaRPr lang="en-US">
              <a:solidFill>
                <a:srgbClr val="0000FF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00" y="1297460"/>
            <a:ext cx="5195035" cy="5029200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90735" y="1519882"/>
            <a:ext cx="5708657" cy="4806778"/>
          </a:xfrm>
        </p:spPr>
        <p:txBody>
          <a:bodyPr>
            <a:normAutofit/>
          </a:bodyPr>
          <a:lstStyle/>
          <a:p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Quản lý dạy và học vì dự phát triển nhà trường</a:t>
            </a:r>
          </a:p>
          <a:p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Giám sát hoạt động lớp học</a:t>
            </a:r>
          </a:p>
          <a:p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Đánh giá kết quả học tập của học sinh</a:t>
            </a:r>
          </a:p>
          <a:p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Quan sát</a:t>
            </a:r>
          </a:p>
          <a:p>
            <a:pPr>
              <a:buFontTx/>
              <a:buChar char="-"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Mục tiêu quan sát</a:t>
            </a:r>
          </a:p>
          <a:p>
            <a:pPr>
              <a:buFontTx/>
              <a:buChar char="-"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Phát triển kỹ năng quan sát</a:t>
            </a:r>
          </a:p>
          <a:p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Xem xét kỹ lưỡng công việc của người dạy và người học</a:t>
            </a:r>
          </a:p>
          <a:p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Xây dựng mô hình lớp học tốt</a:t>
            </a:r>
          </a:p>
          <a:p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Thảo luận và phản hồi</a:t>
            </a: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33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Phẩm </a:t>
            </a:r>
            <a:r>
              <a:rPr lang="en-US" err="1" smtClean="0">
                <a:solidFill>
                  <a:srgbClr val="FF0000"/>
                </a:solidFill>
              </a:rPr>
              <a:t>chất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err="1" smtClean="0">
                <a:solidFill>
                  <a:srgbClr val="FF0000"/>
                </a:solidFill>
              </a:rPr>
              <a:t>chủ</a:t>
            </a:r>
            <a:r>
              <a:rPr lang="en-US" smtClean="0">
                <a:solidFill>
                  <a:srgbClr val="FF0000"/>
                </a:solidFill>
              </a:rPr>
              <a:t> yếu cần phát triển cho học sinh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337" y="1152907"/>
            <a:ext cx="10339437" cy="5177241"/>
          </a:xfrm>
        </p:spPr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Yêu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nước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Yêu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thiên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nhiên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sản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yêu</a:t>
            </a:r>
            <a:r>
              <a:rPr lang="en-US" dirty="0" smtClean="0">
                <a:solidFill>
                  <a:schemeClr val="tx1"/>
                </a:solidFill>
              </a:rPr>
              <a:t> con </a:t>
            </a:r>
            <a:r>
              <a:rPr lang="en-US" dirty="0" err="1" smtClean="0">
                <a:solidFill>
                  <a:schemeClr val="tx1"/>
                </a:solidFill>
              </a:rPr>
              <a:t>người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en-US" dirty="0" err="1" smtClean="0">
                <a:solidFill>
                  <a:schemeClr val="tx1"/>
                </a:solidFill>
              </a:rPr>
              <a:t>tự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hào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bảo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thiên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nhiên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sản</a:t>
            </a:r>
            <a:r>
              <a:rPr lang="en-US" dirty="0" smtClean="0">
                <a:solidFill>
                  <a:schemeClr val="tx1"/>
                </a:solidFill>
              </a:rPr>
              <a:t>, con </a:t>
            </a:r>
            <a:r>
              <a:rPr lang="en-US" dirty="0" err="1" smtClean="0">
                <a:solidFill>
                  <a:schemeClr val="tx1"/>
                </a:solidFill>
              </a:rPr>
              <a:t>người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Nhân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ái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Yêu</a:t>
            </a:r>
            <a:r>
              <a:rPr lang="en-US" dirty="0" smtClean="0">
                <a:solidFill>
                  <a:schemeClr val="tx1"/>
                </a:solidFill>
              </a:rPr>
              <a:t> con </a:t>
            </a:r>
            <a:r>
              <a:rPr lang="en-US" dirty="0" err="1" smtClean="0">
                <a:solidFill>
                  <a:schemeClr val="tx1"/>
                </a:solidFill>
              </a:rPr>
              <a:t>người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yêu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cái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đẹp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yêu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cái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thiện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en-US" dirty="0" err="1" smtClean="0">
                <a:solidFill>
                  <a:schemeClr val="tx1"/>
                </a:solidFill>
              </a:rPr>
              <a:t>tôn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trọng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sự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khác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biệt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giữa</a:t>
            </a:r>
            <a:r>
              <a:rPr lang="en-US" dirty="0" smtClean="0">
                <a:solidFill>
                  <a:schemeClr val="tx1"/>
                </a:solidFill>
              </a:rPr>
              <a:t> con </a:t>
            </a:r>
            <a:r>
              <a:rPr lang="en-US" dirty="0" err="1" smtClean="0">
                <a:solidFill>
                  <a:schemeClr val="tx1"/>
                </a:solidFill>
              </a:rPr>
              <a:t>người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nền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văn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hóa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en-US" dirty="0" err="1" smtClean="0">
                <a:solidFill>
                  <a:schemeClr val="tx1"/>
                </a:solidFill>
              </a:rPr>
              <a:t>ghét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cái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xấu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cái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ác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en-US" dirty="0" err="1" smtClean="0">
                <a:solidFill>
                  <a:schemeClr val="tx1"/>
                </a:solidFill>
              </a:rPr>
              <a:t>cảm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thông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độ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lượng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en-US" dirty="0" err="1" smtClean="0">
                <a:solidFill>
                  <a:schemeClr val="tx1"/>
                </a:solidFill>
              </a:rPr>
              <a:t>sẵn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sàng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học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hỏi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hòa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nhập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giúp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đỡ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mọi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người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Chăm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chỉ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Chăm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học</a:t>
            </a:r>
            <a:r>
              <a:rPr lang="en-US" dirty="0" smtClean="0">
                <a:solidFill>
                  <a:schemeClr val="tx1"/>
                </a:solidFill>
              </a:rPr>
              <a:t>, ham </a:t>
            </a:r>
            <a:r>
              <a:rPr lang="en-US" dirty="0" err="1" smtClean="0">
                <a:solidFill>
                  <a:schemeClr val="tx1"/>
                </a:solidFill>
              </a:rPr>
              <a:t>học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có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thần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tự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học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en-US" dirty="0" err="1" smtClean="0">
                <a:solidFill>
                  <a:schemeClr val="tx1"/>
                </a:solidFill>
              </a:rPr>
              <a:t>chăm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làm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nhiệt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tình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các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công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việc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trong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lớp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trường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gia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đình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cộng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đồng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có</a:t>
            </a:r>
            <a:r>
              <a:rPr lang="en-US" dirty="0" smtClean="0">
                <a:solidFill>
                  <a:schemeClr val="tx1"/>
                </a:solidFill>
              </a:rPr>
              <a:t> ý </a:t>
            </a:r>
            <a:r>
              <a:rPr lang="en-US" dirty="0" err="1" smtClean="0">
                <a:solidFill>
                  <a:schemeClr val="tx1"/>
                </a:solidFill>
              </a:rPr>
              <a:t>thức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vượt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khó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trong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công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việc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Trung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thực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Thật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thà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ngay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thẳng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trong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học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tập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làm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việc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en-US" dirty="0" err="1" smtClean="0">
                <a:solidFill>
                  <a:schemeClr val="tx1"/>
                </a:solidFill>
              </a:rPr>
              <a:t>tôn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trọng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lẽ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phải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en-US" dirty="0" err="1" smtClean="0">
                <a:solidFill>
                  <a:schemeClr val="tx1"/>
                </a:solidFill>
              </a:rPr>
              <a:t>lên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án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sự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lận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Trách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nhiệm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Bảo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</a:t>
            </a:r>
            <a:r>
              <a:rPr lang="en-US" dirty="0" err="1" smtClean="0">
                <a:solidFill>
                  <a:schemeClr val="tx1"/>
                </a:solidFill>
              </a:rPr>
              <a:t>ản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thân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gia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đình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nhà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trường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xã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hội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môi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trường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en-US" dirty="0" err="1" smtClean="0">
                <a:solidFill>
                  <a:schemeClr val="tx1"/>
                </a:solidFill>
              </a:rPr>
              <a:t>không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đổ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lỗi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người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khác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04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Năng </a:t>
            </a:r>
            <a:r>
              <a:rPr lang="en-US" err="1" smtClean="0">
                <a:solidFill>
                  <a:srgbClr val="FF0000"/>
                </a:solidFill>
              </a:rPr>
              <a:t>lực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err="1" smtClean="0">
                <a:solidFill>
                  <a:srgbClr val="FF0000"/>
                </a:solidFill>
              </a:rPr>
              <a:t>cốt</a:t>
            </a:r>
            <a:r>
              <a:rPr lang="en-US" smtClean="0">
                <a:solidFill>
                  <a:srgbClr val="FF0000"/>
                </a:solidFill>
              </a:rPr>
              <a:t> lõi cần phát triển cho học sinh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337" y="1152907"/>
            <a:ext cx="10339437" cy="5177241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Tự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chủ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và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tự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học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Tự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lực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tự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khẳng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định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tự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định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hướng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tự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hoàn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thiện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Giao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tiếp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và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hợp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tác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Mục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đích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nội</a:t>
            </a:r>
            <a:r>
              <a:rPr lang="en-US" dirty="0" smtClean="0">
                <a:solidFill>
                  <a:schemeClr val="tx1"/>
                </a:solidFill>
              </a:rPr>
              <a:t> dung, </a:t>
            </a:r>
            <a:r>
              <a:rPr lang="en-US" dirty="0" err="1" smtClean="0">
                <a:solidFill>
                  <a:schemeClr val="tx1"/>
                </a:solidFill>
              </a:rPr>
              <a:t>phương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tiện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thái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độ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Giải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quyết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vấn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đề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và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sáng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tạo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Phát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hiện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giải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pháp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thực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Năng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lực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ngôn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ngữ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Tiếng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Việt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ngoại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ngữ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Đọc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Nghe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Nói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Viết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Năng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lực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toán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học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Kiến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thức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thao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tác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duy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sử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dụng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công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cụ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Năng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lực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tìm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hiểu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tự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nhiên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và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xã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hội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Kiến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thức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khám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phá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vận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dụng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Năng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lực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công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nghệ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Thiết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kế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sử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dụng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giao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tiếp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đánh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giá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Năng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lực</a:t>
            </a:r>
            <a:r>
              <a:rPr lang="en-US" dirty="0" smtClean="0">
                <a:solidFill>
                  <a:srgbClr val="0000FF"/>
                </a:solidFill>
              </a:rPr>
              <a:t> tin </a:t>
            </a:r>
            <a:r>
              <a:rPr lang="en-US" dirty="0" err="1" smtClean="0">
                <a:solidFill>
                  <a:srgbClr val="0000FF"/>
                </a:solidFill>
              </a:rPr>
              <a:t>học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Thiết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kế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sử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dụng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giao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tiếp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đánh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giá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Năng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lực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thẩm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mỹ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Nhận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biết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phân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tích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đánh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giá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tái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tạo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sáng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tạo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Năng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lực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thể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chất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Kiến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thức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kỹ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năng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tố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chất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đánh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giá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66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Các hoạt động giáo dục trong nhà trường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336" y="1301188"/>
            <a:ext cx="9919804" cy="4926617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Hoạt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động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dạy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học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theo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chương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trình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Hoạt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động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trải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nghiệm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dirty="0" err="1">
                <a:solidFill>
                  <a:srgbClr val="0000FF"/>
                </a:solidFill>
              </a:rPr>
              <a:t>nghiên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cứu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khoa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học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kỹ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thuật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Hoạt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động</a:t>
            </a:r>
            <a:r>
              <a:rPr lang="en-US" dirty="0" smtClean="0">
                <a:solidFill>
                  <a:schemeClr val="tx1"/>
                </a:solidFill>
              </a:rPr>
              <a:t> g</a:t>
            </a:r>
            <a:r>
              <a:rPr lang="vi-VN" dirty="0" smtClean="0">
                <a:solidFill>
                  <a:schemeClr val="tx1"/>
                </a:solidFill>
              </a:rPr>
              <a:t>iáo </a:t>
            </a:r>
            <a:r>
              <a:rPr lang="vi-VN" dirty="0">
                <a:solidFill>
                  <a:schemeClr val="tx1"/>
                </a:solidFill>
              </a:rPr>
              <a:t>dục </a:t>
            </a:r>
            <a:r>
              <a:rPr lang="vi-VN" dirty="0">
                <a:solidFill>
                  <a:srgbClr val="0000FF"/>
                </a:solidFill>
              </a:rPr>
              <a:t>hướng nghiệp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vi-VN" dirty="0" smtClean="0">
                <a:solidFill>
                  <a:schemeClr val="tx1"/>
                </a:solidFill>
              </a:rPr>
              <a:t>Hoạt </a:t>
            </a:r>
            <a:r>
              <a:rPr lang="vi-VN" dirty="0">
                <a:solidFill>
                  <a:schemeClr val="tx1"/>
                </a:solidFill>
              </a:rPr>
              <a:t>động </a:t>
            </a:r>
            <a:r>
              <a:rPr lang="vi-VN" dirty="0">
                <a:solidFill>
                  <a:srgbClr val="0000FF"/>
                </a:solidFill>
              </a:rPr>
              <a:t>văn học, nghệ </a:t>
            </a:r>
            <a:r>
              <a:rPr lang="vi-VN" dirty="0" smtClean="0">
                <a:solidFill>
                  <a:srgbClr val="0000FF"/>
                </a:solidFill>
              </a:rPr>
              <a:t>thuật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Hoạt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động</a:t>
            </a:r>
            <a:r>
              <a:rPr lang="vi-VN" dirty="0">
                <a:solidFill>
                  <a:schemeClr val="tx1"/>
                </a:solidFill>
              </a:rPr>
              <a:t> </a:t>
            </a:r>
            <a:r>
              <a:rPr lang="vi-VN" dirty="0">
                <a:solidFill>
                  <a:srgbClr val="0000FF"/>
                </a:solidFill>
              </a:rPr>
              <a:t>thể dục thể thao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Hoạt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động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giáo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dục</a:t>
            </a:r>
            <a:r>
              <a:rPr lang="vi-VN" dirty="0">
                <a:solidFill>
                  <a:schemeClr val="tx1"/>
                </a:solidFill>
              </a:rPr>
              <a:t> </a:t>
            </a:r>
            <a:r>
              <a:rPr lang="vi-VN" dirty="0">
                <a:solidFill>
                  <a:srgbClr val="0000FF"/>
                </a:solidFill>
              </a:rPr>
              <a:t>pháp luật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vi-VN" dirty="0">
                <a:solidFill>
                  <a:srgbClr val="0000FF"/>
                </a:solidFill>
              </a:rPr>
              <a:t>an toàn giao thông, phòng chống tệ nạn xã </a:t>
            </a:r>
            <a:r>
              <a:rPr lang="vi-VN" dirty="0" smtClean="0">
                <a:solidFill>
                  <a:srgbClr val="0000FF"/>
                </a:solidFill>
              </a:rPr>
              <a:t>hội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vi-VN" dirty="0" smtClean="0">
                <a:solidFill>
                  <a:srgbClr val="0000FF"/>
                </a:solidFill>
              </a:rPr>
              <a:t>giáo </a:t>
            </a:r>
            <a:r>
              <a:rPr lang="vi-VN" dirty="0">
                <a:solidFill>
                  <a:srgbClr val="0000FF"/>
                </a:solidFill>
              </a:rPr>
              <a:t>dục môi </a:t>
            </a:r>
            <a:r>
              <a:rPr lang="vi-VN" dirty="0" smtClean="0">
                <a:solidFill>
                  <a:srgbClr val="0000FF"/>
                </a:solidFill>
              </a:rPr>
              <a:t>trường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G</a:t>
            </a:r>
            <a:r>
              <a:rPr lang="vi-VN" dirty="0">
                <a:solidFill>
                  <a:schemeClr val="tx1"/>
                </a:solidFill>
              </a:rPr>
              <a:t>iáo dục </a:t>
            </a:r>
            <a:r>
              <a:rPr lang="vi-VN" dirty="0">
                <a:solidFill>
                  <a:srgbClr val="0000FF"/>
                </a:solidFill>
              </a:rPr>
              <a:t>giới tính</a:t>
            </a:r>
            <a:r>
              <a:rPr lang="vi-VN" dirty="0">
                <a:solidFill>
                  <a:schemeClr val="tx1"/>
                </a:solidFill>
              </a:rPr>
              <a:t>, giáo dục </a:t>
            </a:r>
            <a:r>
              <a:rPr lang="vi-VN" dirty="0">
                <a:solidFill>
                  <a:srgbClr val="0000FF"/>
                </a:solidFill>
              </a:rPr>
              <a:t>kỹ năng sống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</a:t>
            </a:r>
            <a:r>
              <a:rPr lang="vi-VN" dirty="0">
                <a:solidFill>
                  <a:schemeClr val="tx1"/>
                </a:solidFill>
              </a:rPr>
              <a:t>ác hoạt động </a:t>
            </a:r>
            <a:r>
              <a:rPr lang="vi-VN" dirty="0">
                <a:solidFill>
                  <a:srgbClr val="0000FF"/>
                </a:solidFill>
              </a:rPr>
              <a:t>vui chơi, tham quan, du lịch, giao lưu </a:t>
            </a:r>
            <a:r>
              <a:rPr lang="vi-VN">
                <a:solidFill>
                  <a:srgbClr val="0000FF"/>
                </a:solidFill>
              </a:rPr>
              <a:t>văn </a:t>
            </a:r>
            <a:r>
              <a:rPr lang="vi-VN" smtClean="0">
                <a:solidFill>
                  <a:srgbClr val="0000FF"/>
                </a:solidFill>
              </a:rPr>
              <a:t>hoá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vi-VN" dirty="0">
                <a:solidFill>
                  <a:schemeClr val="tx1"/>
                </a:solidFill>
              </a:rPr>
              <a:t>oạt động </a:t>
            </a:r>
            <a:r>
              <a:rPr lang="vi-VN" dirty="0">
                <a:solidFill>
                  <a:srgbClr val="0000FF"/>
                </a:solidFill>
              </a:rPr>
              <a:t>từ thiện và các hoạt động xã hội </a:t>
            </a:r>
            <a:r>
              <a:rPr lang="vi-VN" dirty="0" smtClean="0">
                <a:solidFill>
                  <a:schemeClr val="tx1"/>
                </a:solidFill>
              </a:rPr>
              <a:t>khác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38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1030</TotalTime>
  <Words>1916</Words>
  <Application>Microsoft Office PowerPoint</Application>
  <PresentationFormat>Widescreen</PresentationFormat>
  <Paragraphs>114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Wisp</vt:lpstr>
      <vt:lpstr>TỔ CHỨC VÀ QUẢN LÝ CÁC HOẠT ĐỘNG CHUYÊN MÔN TRONG TRƯỜNG TRUNG HỌC CƠ SỞ</vt:lpstr>
      <vt:lpstr>Nhiệm vụ và quyền hạn của Hiệu trưởng </vt:lpstr>
      <vt:lpstr>PowerPoint Presentation</vt:lpstr>
      <vt:lpstr>Lãnh đạo và quản lý NTnhư là một tổ chức học tập</vt:lpstr>
      <vt:lpstr>Lập kế hoạch và thực hiện một chương trình</vt:lpstr>
      <vt:lpstr>Kỹ năng và quy trình quản lý dạy và học</vt:lpstr>
      <vt:lpstr>Phẩm chất chủ yếu cần phát triển cho học sinh</vt:lpstr>
      <vt:lpstr>Năng lực cốt lõi cần phát triển cho học sinh</vt:lpstr>
      <vt:lpstr>Các hoạt động giáo dục trong nhà trường</vt:lpstr>
      <vt:lpstr>Quản lý dạy và học</vt:lpstr>
      <vt:lpstr>PowerPoint Presentation</vt:lpstr>
      <vt:lpstr>Hoạt động học và phát triển năng lực, phẩm chất</vt:lpstr>
      <vt:lpstr>Hoạt động tìm hiểu thực tiễn (tự nhiên, xã hội)</vt:lpstr>
      <vt:lpstr>Hoạt động tìm tòi, tiếp nhận kiến thức </vt:lpstr>
      <vt:lpstr>Hoạt động luyện tập, thực hành, thí nghiệm</vt:lpstr>
      <vt:lpstr>Hoạt động vận dụng và mở rộng</vt:lpstr>
      <vt:lpstr>Xây dựng kế hoạch giáo dục nhà trường</vt:lpstr>
      <vt:lpstr>TRÂN TRỌNG CẢM ƠN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SINH HOẠT CHUYÊN MÔN DỰA TRÊN PHÂN TÍCH HOẠT ĐỘNG HỌC CỦA HỌC SINH</dc:title>
  <dc:creator>Nguyen Xuan Thanh</dc:creator>
  <cp:lastModifiedBy>Nguyen Xuan Thanh</cp:lastModifiedBy>
  <cp:revision>110</cp:revision>
  <dcterms:created xsi:type="dcterms:W3CDTF">2016-04-02T01:18:48Z</dcterms:created>
  <dcterms:modified xsi:type="dcterms:W3CDTF">2018-01-10T12:56:20Z</dcterms:modified>
</cp:coreProperties>
</file>