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9" r:id="rId3"/>
    <p:sldId id="301" r:id="rId4"/>
    <p:sldId id="307" r:id="rId5"/>
    <p:sldId id="300" r:id="rId6"/>
    <p:sldId id="304" r:id="rId7"/>
    <p:sldId id="305" r:id="rId8"/>
    <p:sldId id="303" r:id="rId9"/>
    <p:sldId id="308" r:id="rId10"/>
    <p:sldId id="309" r:id="rId11"/>
    <p:sldId id="310" r:id="rId12"/>
    <p:sldId id="311" r:id="rId13"/>
    <p:sldId id="312" r:id="rId14"/>
    <p:sldId id="28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40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6" y="277401"/>
            <a:ext cx="10339437" cy="875506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7" y="1377695"/>
            <a:ext cx="10339437" cy="4952453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1600" baseline="0">
                <a:latin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1" y="6393642"/>
            <a:ext cx="1562162" cy="370396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4336" y="6398913"/>
            <a:ext cx="862487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8" y="2058750"/>
            <a:ext cx="10315054" cy="1468800"/>
          </a:xfrm>
        </p:spPr>
        <p:txBody>
          <a:bodyPr anchor="b"/>
          <a:lstStyle>
            <a:lvl1pPr algn="l">
              <a:defRPr sz="4000" b="0" cap="none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338" y="3530129"/>
            <a:ext cx="10315054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537780" cy="370396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4338" y="6135808"/>
            <a:ext cx="86248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84338" y="624110"/>
            <a:ext cx="10315054" cy="128089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4338" y="2133600"/>
            <a:ext cx="5096878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2864" y="2126222"/>
            <a:ext cx="4986528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537780" cy="370396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4338" y="6135808"/>
            <a:ext cx="86248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>
          <a:xfrm>
            <a:off x="1584338" y="624110"/>
            <a:ext cx="10254094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339" y="1972703"/>
            <a:ext cx="507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4338" y="2548966"/>
            <a:ext cx="5072495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12865" y="1969475"/>
            <a:ext cx="49255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12864" y="2545738"/>
            <a:ext cx="4925567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476819" cy="370396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84338" y="6135808"/>
            <a:ext cx="86248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8" y="624110"/>
            <a:ext cx="10339438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Ey8F4rqDs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ocmctSpNW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TH5dgXCsx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881" y="2347783"/>
            <a:ext cx="10882486" cy="1190897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000" b="1" dirty="0" err="1">
                <a:solidFill>
                  <a:srgbClr val="0000FF"/>
                </a:solidFill>
              </a:rPr>
              <a:t>TỔ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CHỨC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DẠY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HỌC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GẮN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VỚI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SẢN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XUẤT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KINH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DOANH</a:t>
            </a:r>
            <a:br>
              <a:rPr lang="en-US" sz="3000" b="1" dirty="0">
                <a:solidFill>
                  <a:srgbClr val="0000FF"/>
                </a:solidFill>
              </a:rPr>
            </a:br>
            <a:r>
              <a:rPr lang="en-US" sz="3000" b="1" dirty="0" err="1">
                <a:solidFill>
                  <a:srgbClr val="0000FF"/>
                </a:solidFill>
              </a:rPr>
              <a:t>TRONG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CHƯƠNG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TRÌNH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GIÁO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DỤC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PHỔ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THÔNG</a:t>
            </a:r>
            <a:endParaRPr lang="en-US" sz="3000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562" y="4070021"/>
            <a:ext cx="9737124" cy="985298"/>
          </a:xfrm>
        </p:spPr>
        <p:txBody>
          <a:bodyPr/>
          <a:lstStyle/>
          <a:p>
            <a:pPr algn="ctr"/>
            <a:r>
              <a:rPr lang="en-US" dirty="0" err="1"/>
              <a:t>PGS.TS</a:t>
            </a:r>
            <a:r>
              <a:rPr lang="en-US" dirty="0"/>
              <a:t>.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XUÂN</a:t>
            </a:r>
            <a:r>
              <a:rPr lang="en-US" dirty="0"/>
              <a:t> </a:t>
            </a:r>
            <a:r>
              <a:rPr lang="en-US" dirty="0" err="1"/>
              <a:t>THÀNH</a:t>
            </a:r>
            <a:endParaRPr lang="en-US" dirty="0"/>
          </a:p>
          <a:p>
            <a:pPr algn="ctr"/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70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E1C2-2D20-471F-A003-0D0006B9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4. Thiết </a:t>
            </a:r>
            <a:r>
              <a:rPr lang="en-US" dirty="0" err="1">
                <a:solidFill>
                  <a:srgbClr val="FF0000"/>
                </a:solidFill>
              </a:rPr>
              <a:t>kế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tiến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dạy</a:t>
            </a:r>
            <a:r>
              <a:rPr lang="en-US" dirty="0">
                <a:solidFill>
                  <a:srgbClr val="FF0000"/>
                </a:solidFill>
              </a:rPr>
              <a:t> học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A1-634E-4BDB-AE8E-30135F66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Hoạt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 1: </a:t>
            </a:r>
            <a:r>
              <a:rPr lang="en-US" sz="2800" dirty="0" err="1">
                <a:solidFill>
                  <a:srgbClr val="FF0000"/>
                </a:solidFill>
              </a:rPr>
              <a:t>Tìm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hiểu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về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sản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xuất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kinh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doanh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Mục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đích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/>
              <a:t>Thu </a:t>
            </a:r>
            <a:r>
              <a:rPr lang="en-US" sz="2800" dirty="0" err="1"/>
              <a:t>thập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tin,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vấn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Nội</a:t>
            </a:r>
            <a:r>
              <a:rPr lang="en-US" sz="2800" dirty="0">
                <a:solidFill>
                  <a:srgbClr val="0000FF"/>
                </a:solidFill>
              </a:rPr>
              <a:t> dung: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/>
              <a:t>,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SX</a:t>
            </a:r>
            <a:r>
              <a:rPr lang="en-US" sz="2800" dirty="0"/>
              <a:t>, </a:t>
            </a:r>
            <a:r>
              <a:rPr lang="en-US" sz="2800" dirty="0" err="1"/>
              <a:t>KD</a:t>
            </a:r>
            <a:r>
              <a:rPr lang="en-US" sz="2800" dirty="0"/>
              <a:t>…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Kỹ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thuật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tổ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chức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/>
              <a:t>GV </a:t>
            </a:r>
            <a:r>
              <a:rPr lang="en-US" sz="2800" dirty="0" err="1"/>
              <a:t>giao</a:t>
            </a:r>
            <a:r>
              <a:rPr lang="en-US" sz="2800" dirty="0"/>
              <a:t> </a:t>
            </a:r>
            <a:r>
              <a:rPr lang="en-US" sz="2800" dirty="0" err="1"/>
              <a:t>nhiệm</a:t>
            </a:r>
            <a:r>
              <a:rPr lang="en-US" sz="2800" dirty="0"/>
              <a:t> </a:t>
            </a:r>
            <a:r>
              <a:rPr lang="en-US" sz="2800" dirty="0" err="1"/>
              <a:t>vụ</a:t>
            </a:r>
            <a:r>
              <a:rPr lang="en-US" sz="2800" dirty="0"/>
              <a:t> (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bao </a:t>
            </a:r>
            <a:r>
              <a:rPr lang="en-US" sz="2800" dirty="0" err="1"/>
              <a:t>gồm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học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đọc</a:t>
            </a:r>
            <a:r>
              <a:rPr lang="en-US" sz="2800" dirty="0"/>
              <a:t> </a:t>
            </a:r>
            <a:r>
              <a:rPr lang="en-US" sz="2800" dirty="0" err="1"/>
              <a:t>tr</a:t>
            </a:r>
            <a:r>
              <a:rPr lang="vi-VN" sz="2800" dirty="0"/>
              <a:t>ư</a:t>
            </a:r>
            <a:r>
              <a:rPr lang="en-US" sz="2800" dirty="0" err="1"/>
              <a:t>ớc</a:t>
            </a:r>
            <a:r>
              <a:rPr lang="en-US" sz="2800" dirty="0"/>
              <a:t> </a:t>
            </a:r>
            <a:r>
              <a:rPr lang="en-US" sz="2800" dirty="0" err="1"/>
              <a:t>SGK</a:t>
            </a:r>
            <a:r>
              <a:rPr lang="en-US" sz="2800" dirty="0"/>
              <a:t>); HS </a:t>
            </a:r>
            <a:r>
              <a:rPr lang="en-US" sz="2800" dirty="0" err="1"/>
              <a:t>tham</a:t>
            </a:r>
            <a:r>
              <a:rPr lang="en-US" sz="2800" dirty="0"/>
              <a:t> quan,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SX</a:t>
            </a:r>
            <a:r>
              <a:rPr lang="en-US" sz="2800" dirty="0"/>
              <a:t>, </a:t>
            </a:r>
            <a:r>
              <a:rPr lang="en-US" sz="2800" dirty="0" err="1"/>
              <a:t>KD</a:t>
            </a:r>
            <a:r>
              <a:rPr lang="en-US" sz="2800" dirty="0"/>
              <a:t> (</a:t>
            </a:r>
            <a:r>
              <a:rPr lang="en-US" sz="2800" dirty="0" err="1"/>
              <a:t>tại</a:t>
            </a:r>
            <a:r>
              <a:rPr lang="en-US" sz="2800" dirty="0"/>
              <a:t> c</a:t>
            </a:r>
            <a:r>
              <a:rPr lang="vi-VN" sz="2800" dirty="0"/>
              <a:t>ơ</a:t>
            </a:r>
            <a:r>
              <a:rPr lang="en-US" sz="2800" dirty="0"/>
              <a:t> </a:t>
            </a:r>
            <a:r>
              <a:rPr lang="en-US" sz="2800" dirty="0" err="1"/>
              <a:t>sở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qua video 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kiện</a:t>
            </a:r>
            <a:r>
              <a:rPr lang="en-US" sz="2800" dirty="0"/>
              <a:t>); </a:t>
            </a:r>
            <a:r>
              <a:rPr lang="en-US" sz="2800" dirty="0" err="1"/>
              <a:t>Báo</a:t>
            </a:r>
            <a:r>
              <a:rPr lang="en-US" sz="2800" dirty="0"/>
              <a:t> </a:t>
            </a:r>
            <a:r>
              <a:rPr lang="en-US" sz="2800" dirty="0" err="1"/>
              <a:t>cáo</a:t>
            </a:r>
            <a:r>
              <a:rPr lang="en-US" sz="2800" dirty="0"/>
              <a:t>, thảo </a:t>
            </a:r>
            <a:r>
              <a:rPr lang="en-US" sz="2800" dirty="0" err="1"/>
              <a:t>luận</a:t>
            </a:r>
            <a:r>
              <a:rPr lang="en-US" sz="2800" dirty="0"/>
              <a:t>;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/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vấn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r>
              <a:rPr lang="en-US" sz="2800" dirty="0"/>
              <a:t> (GV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, </a:t>
            </a:r>
            <a:r>
              <a:rPr lang="en-US" sz="2800" dirty="0" err="1"/>
              <a:t>hỗ</a:t>
            </a:r>
            <a:r>
              <a:rPr lang="en-US" sz="2800" dirty="0"/>
              <a:t> </a:t>
            </a:r>
            <a:r>
              <a:rPr lang="en-US" sz="2800" dirty="0" err="1"/>
              <a:t>trợ</a:t>
            </a:r>
            <a:r>
              <a:rPr lang="en-US" sz="2800" dirty="0"/>
              <a:t>).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Sản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phẩm</a:t>
            </a:r>
            <a:r>
              <a:rPr lang="en-US" sz="2800" dirty="0">
                <a:solidFill>
                  <a:srgbClr val="0000FF"/>
                </a:solidFill>
              </a:rPr>
              <a:t> học </a:t>
            </a:r>
            <a:r>
              <a:rPr lang="en-US" sz="2800" dirty="0" err="1">
                <a:solidFill>
                  <a:srgbClr val="0000FF"/>
                </a:solidFill>
              </a:rPr>
              <a:t>tập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/>
              <a:t>Ghi</a:t>
            </a:r>
            <a:r>
              <a:rPr lang="en-US" sz="2800" dirty="0"/>
              <a:t> </a:t>
            </a:r>
            <a:r>
              <a:rPr lang="en-US" sz="2800" dirty="0" err="1"/>
              <a:t>chép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tin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/>
              <a:t>,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SD, </a:t>
            </a:r>
            <a:r>
              <a:rPr lang="en-US" sz="2800" dirty="0" err="1"/>
              <a:t>KD</a:t>
            </a:r>
            <a:r>
              <a:rPr lang="en-US" sz="2800" dirty="0"/>
              <a:t>;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; </a:t>
            </a:r>
            <a:r>
              <a:rPr lang="en-US" sz="2800" dirty="0" err="1"/>
              <a:t>đặt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/>
              <a:t>,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3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E1C2-2D20-471F-A003-0D0006B9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4. Thiết </a:t>
            </a:r>
            <a:r>
              <a:rPr lang="en-US" dirty="0" err="1">
                <a:solidFill>
                  <a:srgbClr val="FF0000"/>
                </a:solidFill>
              </a:rPr>
              <a:t>kế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tiến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dạy</a:t>
            </a:r>
            <a:r>
              <a:rPr lang="en-US" dirty="0">
                <a:solidFill>
                  <a:srgbClr val="FF0000"/>
                </a:solidFill>
              </a:rPr>
              <a:t> học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A1-634E-4BDB-AE8E-30135F66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Hoạt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 2: Học </a:t>
            </a:r>
            <a:r>
              <a:rPr lang="en-US" sz="2800" dirty="0" err="1">
                <a:solidFill>
                  <a:srgbClr val="FF0000"/>
                </a:solidFill>
              </a:rPr>
              <a:t>kiến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thức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mới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Mục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đích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Nội</a:t>
            </a:r>
            <a:r>
              <a:rPr lang="en-US" sz="2800" dirty="0">
                <a:solidFill>
                  <a:srgbClr val="0000FF"/>
                </a:solidFill>
              </a:rPr>
              <a:t> dung: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,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dựng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Kỹ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thuật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tổ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chức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/>
              <a:t>GV </a:t>
            </a:r>
            <a:r>
              <a:rPr lang="en-US" sz="2800" dirty="0" err="1"/>
              <a:t>giao</a:t>
            </a:r>
            <a:r>
              <a:rPr lang="en-US" sz="2800" dirty="0"/>
              <a:t> </a:t>
            </a:r>
            <a:r>
              <a:rPr lang="en-US" sz="2800" dirty="0" err="1"/>
              <a:t>nhiệm</a:t>
            </a:r>
            <a:r>
              <a:rPr lang="en-US" sz="2800" dirty="0"/>
              <a:t> </a:t>
            </a:r>
            <a:r>
              <a:rPr lang="en-US" sz="2800" dirty="0" err="1"/>
              <a:t>vụ</a:t>
            </a:r>
            <a:r>
              <a:rPr lang="en-US" sz="2800" dirty="0"/>
              <a:t> (</a:t>
            </a:r>
            <a:r>
              <a:rPr lang="en-US" sz="2800" dirty="0" err="1"/>
              <a:t>Nêu</a:t>
            </a:r>
            <a:r>
              <a:rPr lang="en-US" sz="2800" dirty="0"/>
              <a:t> </a:t>
            </a:r>
            <a:r>
              <a:rPr lang="en-US" sz="2800" dirty="0" err="1"/>
              <a:t>rõ</a:t>
            </a:r>
            <a:r>
              <a:rPr lang="en-US" sz="2800" dirty="0"/>
              <a:t>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</a:t>
            </a:r>
            <a:r>
              <a:rPr lang="en-US" sz="2800" dirty="0" err="1"/>
              <a:t>ghi</a:t>
            </a:r>
            <a:r>
              <a:rPr lang="en-US" sz="2800" dirty="0"/>
              <a:t> </a:t>
            </a:r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quyết</a:t>
            </a:r>
            <a:r>
              <a:rPr lang="en-US" sz="2800" dirty="0"/>
              <a:t> </a:t>
            </a:r>
            <a:r>
              <a:rPr lang="en-US" sz="2800" dirty="0" err="1"/>
              <a:t>vấn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nêu</a:t>
            </a:r>
            <a:r>
              <a:rPr lang="en-US" sz="2800" dirty="0"/>
              <a:t>); HS </a:t>
            </a:r>
            <a:r>
              <a:rPr lang="en-US" sz="2800" dirty="0" err="1"/>
              <a:t>tự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nghiên</a:t>
            </a:r>
            <a:r>
              <a:rPr lang="en-US" sz="2800" dirty="0"/>
              <a:t> </a:t>
            </a:r>
            <a:r>
              <a:rPr lang="en-US" sz="2800" dirty="0" err="1"/>
              <a:t>cứu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liệu</a:t>
            </a:r>
            <a:r>
              <a:rPr lang="en-US" sz="2800" dirty="0"/>
              <a:t>, </a:t>
            </a:r>
            <a:r>
              <a:rPr lang="en-US" sz="2800" dirty="0" err="1"/>
              <a:t>làm</a:t>
            </a:r>
            <a:r>
              <a:rPr lang="en-US" sz="2800" dirty="0"/>
              <a:t> TN (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); </a:t>
            </a:r>
            <a:r>
              <a:rPr lang="en-US" sz="2800" dirty="0" err="1"/>
              <a:t>Báo</a:t>
            </a:r>
            <a:r>
              <a:rPr lang="en-US" sz="2800" dirty="0"/>
              <a:t> </a:t>
            </a:r>
            <a:r>
              <a:rPr lang="en-US" sz="2800" dirty="0" err="1"/>
              <a:t>cáo</a:t>
            </a:r>
            <a:r>
              <a:rPr lang="en-US" sz="2800" dirty="0"/>
              <a:t>, thảo </a:t>
            </a:r>
            <a:r>
              <a:rPr lang="en-US" sz="2800" dirty="0" err="1"/>
              <a:t>luận</a:t>
            </a:r>
            <a:r>
              <a:rPr lang="en-US" sz="2800" dirty="0"/>
              <a:t>; GV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, “</a:t>
            </a:r>
            <a:r>
              <a:rPr lang="en-US" sz="2800" dirty="0" err="1"/>
              <a:t>chốt</a:t>
            </a:r>
            <a:r>
              <a:rPr lang="en-US" sz="2800" dirty="0"/>
              <a:t>”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Sản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phẩm</a:t>
            </a:r>
            <a:r>
              <a:rPr lang="en-US" sz="2800" dirty="0">
                <a:solidFill>
                  <a:srgbClr val="0000FF"/>
                </a:solidFill>
              </a:rPr>
              <a:t> học </a:t>
            </a:r>
            <a:r>
              <a:rPr lang="en-US" sz="2800" dirty="0" err="1">
                <a:solidFill>
                  <a:srgbClr val="0000FF"/>
                </a:solidFill>
              </a:rPr>
              <a:t>tập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/>
              <a:t>Ghi</a:t>
            </a:r>
            <a:r>
              <a:rPr lang="en-US" sz="2800" dirty="0"/>
              <a:t> </a:t>
            </a:r>
            <a:r>
              <a:rPr lang="en-US" sz="2800" dirty="0" err="1"/>
              <a:t>chép</a:t>
            </a:r>
            <a:r>
              <a:rPr lang="en-US" sz="2800" dirty="0"/>
              <a:t> đ</a:t>
            </a:r>
            <a:r>
              <a:rPr lang="vi-VN" sz="2800" dirty="0"/>
              <a:t>ư</a:t>
            </a:r>
            <a:r>
              <a:rPr lang="en-US" sz="2800" dirty="0" err="1"/>
              <a:t>ợc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;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quyết</a:t>
            </a:r>
            <a:r>
              <a:rPr lang="en-US" sz="2800" dirty="0"/>
              <a:t> </a:t>
            </a:r>
            <a:r>
              <a:rPr lang="en-US" sz="2800" dirty="0" err="1"/>
              <a:t>vấn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r>
              <a:rPr lang="en-US" sz="2800" dirty="0"/>
              <a:t> </a:t>
            </a:r>
            <a:r>
              <a:rPr lang="en-US" sz="2800" dirty="0" err="1"/>
              <a:t>nêu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1).</a:t>
            </a:r>
          </a:p>
        </p:txBody>
      </p:sp>
    </p:spTree>
    <p:extLst>
      <p:ext uri="{BB962C8B-B14F-4D97-AF65-F5344CB8AC3E}">
        <p14:creationId xmlns:p14="http://schemas.microsoft.com/office/powerpoint/2010/main" val="32048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E1C2-2D20-471F-A003-0D0006B9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4. Thiết </a:t>
            </a:r>
            <a:r>
              <a:rPr lang="en-US" dirty="0" err="1">
                <a:solidFill>
                  <a:srgbClr val="FF0000"/>
                </a:solidFill>
              </a:rPr>
              <a:t>kế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tiến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dạy</a:t>
            </a:r>
            <a:r>
              <a:rPr lang="en-US" dirty="0">
                <a:solidFill>
                  <a:srgbClr val="FF0000"/>
                </a:solidFill>
              </a:rPr>
              <a:t> học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A1-634E-4BDB-AE8E-30135F66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Hoạt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 3: </a:t>
            </a:r>
            <a:r>
              <a:rPr lang="en-US" sz="2800" dirty="0" err="1">
                <a:solidFill>
                  <a:srgbClr val="FF0000"/>
                </a:solidFill>
              </a:rPr>
              <a:t>Luyện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tập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Mục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đích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kỹ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KT </a:t>
            </a:r>
            <a:r>
              <a:rPr lang="en-US" sz="2800" dirty="0" err="1"/>
              <a:t>mới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Nội</a:t>
            </a:r>
            <a:r>
              <a:rPr lang="en-US" sz="2800" dirty="0">
                <a:solidFill>
                  <a:srgbClr val="0000FF"/>
                </a:solidFill>
              </a:rPr>
              <a:t> dung: </a:t>
            </a:r>
            <a:r>
              <a:rPr lang="en-US" sz="2800" dirty="0" err="1"/>
              <a:t>Trả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,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,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…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Kỹ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thuật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tổ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chức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/>
              <a:t>GV </a:t>
            </a:r>
            <a:r>
              <a:rPr lang="en-US" sz="2800" dirty="0" err="1"/>
              <a:t>giao</a:t>
            </a:r>
            <a:r>
              <a:rPr lang="en-US" sz="2800" dirty="0"/>
              <a:t> </a:t>
            </a:r>
            <a:r>
              <a:rPr lang="en-US" sz="2800" dirty="0" err="1"/>
              <a:t>nhiệm</a:t>
            </a:r>
            <a:r>
              <a:rPr lang="en-US" sz="2800" dirty="0"/>
              <a:t> </a:t>
            </a:r>
            <a:r>
              <a:rPr lang="en-US" sz="2800" dirty="0" err="1"/>
              <a:t>vụ</a:t>
            </a:r>
            <a:r>
              <a:rPr lang="en-US" sz="2800" dirty="0"/>
              <a:t> (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dựng</a:t>
            </a:r>
            <a:r>
              <a:rPr lang="en-US" sz="2800" dirty="0"/>
              <a:t> </a:t>
            </a:r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thống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/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đủ</a:t>
            </a:r>
            <a:r>
              <a:rPr lang="en-US" sz="2800" dirty="0"/>
              <a:t> </a:t>
            </a:r>
            <a:r>
              <a:rPr lang="en-US" sz="2800" dirty="0" err="1"/>
              <a:t>dạng</a:t>
            </a:r>
            <a:r>
              <a:rPr lang="en-US" sz="2800" dirty="0"/>
              <a:t> nh</a:t>
            </a:r>
            <a:r>
              <a:rPr lang="vi-VN" sz="2800" dirty="0"/>
              <a:t>ư</a:t>
            </a:r>
            <a:r>
              <a:rPr lang="en-US" sz="2800" dirty="0"/>
              <a:t>ng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l</a:t>
            </a:r>
            <a:r>
              <a:rPr lang="vi-VN" sz="2800" dirty="0"/>
              <a:t>ư</a:t>
            </a:r>
            <a:r>
              <a:rPr lang="en-US" sz="2800" dirty="0" err="1"/>
              <a:t>ợng</a:t>
            </a:r>
            <a:r>
              <a:rPr lang="en-US" sz="2800" dirty="0"/>
              <a:t> </a:t>
            </a:r>
            <a:r>
              <a:rPr lang="en-US" sz="2800" dirty="0" err="1"/>
              <a:t>tối</a:t>
            </a:r>
            <a:r>
              <a:rPr lang="en-US" sz="2800" dirty="0"/>
              <a:t> </a:t>
            </a:r>
            <a:r>
              <a:rPr lang="en-US" sz="2800" dirty="0" err="1"/>
              <a:t>thiểu</a:t>
            </a:r>
            <a:r>
              <a:rPr lang="en-US" sz="2800" dirty="0"/>
              <a:t>); HS </a:t>
            </a:r>
            <a:r>
              <a:rPr lang="en-US" sz="2800" dirty="0" err="1"/>
              <a:t>tự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; </a:t>
            </a:r>
            <a:r>
              <a:rPr lang="en-US" sz="2800" dirty="0" err="1"/>
              <a:t>Báo</a:t>
            </a:r>
            <a:r>
              <a:rPr lang="en-US" sz="2800" dirty="0"/>
              <a:t> </a:t>
            </a:r>
            <a:r>
              <a:rPr lang="en-US" sz="2800" dirty="0" err="1"/>
              <a:t>cáo</a:t>
            </a:r>
            <a:r>
              <a:rPr lang="en-US" sz="2800" dirty="0"/>
              <a:t>, thảo </a:t>
            </a:r>
            <a:r>
              <a:rPr lang="en-US" sz="2800" dirty="0" err="1"/>
              <a:t>luận</a:t>
            </a:r>
            <a:r>
              <a:rPr lang="en-US" sz="2800" dirty="0"/>
              <a:t> (GV </a:t>
            </a:r>
            <a:r>
              <a:rPr lang="en-US" sz="2800" dirty="0" err="1"/>
              <a:t>lựa</a:t>
            </a:r>
            <a:r>
              <a:rPr lang="en-US" sz="2800" dirty="0"/>
              <a:t> </a:t>
            </a:r>
            <a:r>
              <a:rPr lang="en-US" sz="2800" dirty="0" err="1"/>
              <a:t>chọn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học </a:t>
            </a:r>
            <a:r>
              <a:rPr lang="en-US" sz="2800" dirty="0" err="1"/>
              <a:t>sinh</a:t>
            </a:r>
            <a:r>
              <a:rPr lang="en-US" sz="2800" dirty="0"/>
              <a:t>/</a:t>
            </a:r>
            <a:r>
              <a:rPr lang="en-US" sz="2800" dirty="0" err="1"/>
              <a:t>nhóm</a:t>
            </a:r>
            <a:r>
              <a:rPr lang="en-US" sz="2800" dirty="0"/>
              <a:t> học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quả</a:t>
            </a:r>
            <a:r>
              <a:rPr lang="en-US" sz="2800" dirty="0"/>
              <a:t> </a:t>
            </a:r>
            <a:r>
              <a:rPr lang="en-US" sz="2800" dirty="0" err="1"/>
              <a:t>khác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rõ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PP); GV “</a:t>
            </a:r>
            <a:r>
              <a:rPr lang="en-US" sz="2800" dirty="0" err="1"/>
              <a:t>chốt</a:t>
            </a:r>
            <a:r>
              <a:rPr lang="en-US" sz="2800" dirty="0"/>
              <a:t>”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</a:t>
            </a:r>
            <a:r>
              <a:rPr lang="vi-VN" sz="2800" dirty="0"/>
              <a:t>ư</a:t>
            </a:r>
            <a:r>
              <a:rPr lang="en-US" sz="2800" dirty="0" err="1"/>
              <a:t>ơng</a:t>
            </a:r>
            <a:r>
              <a:rPr lang="en-US" sz="2800" dirty="0"/>
              <a:t> </a:t>
            </a:r>
            <a:r>
              <a:rPr lang="en-US" sz="2800" dirty="0" err="1"/>
              <a:t>pháp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Sản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phẩm</a:t>
            </a:r>
            <a:r>
              <a:rPr lang="en-US" sz="2800" dirty="0">
                <a:solidFill>
                  <a:srgbClr val="0000FF"/>
                </a:solidFill>
              </a:rPr>
              <a:t> học </a:t>
            </a:r>
            <a:r>
              <a:rPr lang="en-US" sz="2800" dirty="0" err="1">
                <a:solidFill>
                  <a:srgbClr val="0000FF"/>
                </a:solidFill>
              </a:rPr>
              <a:t>tập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thống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/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/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;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; </a:t>
            </a:r>
            <a:r>
              <a:rPr lang="en-US" sz="2800" dirty="0" err="1"/>
              <a:t>ph</a:t>
            </a:r>
            <a:r>
              <a:rPr lang="vi-VN" sz="2800" dirty="0"/>
              <a:t>ư</a:t>
            </a:r>
            <a:r>
              <a:rPr lang="en-US" sz="2800" dirty="0" err="1"/>
              <a:t>ơng</a:t>
            </a:r>
            <a:r>
              <a:rPr lang="en-US" sz="2800" dirty="0"/>
              <a:t> </a:t>
            </a:r>
            <a:r>
              <a:rPr lang="en-US" sz="2800" dirty="0" err="1"/>
              <a:t>pháp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11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E1C2-2D20-471F-A003-0D0006B9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4. Thiết </a:t>
            </a:r>
            <a:r>
              <a:rPr lang="en-US" dirty="0" err="1">
                <a:solidFill>
                  <a:srgbClr val="FF0000"/>
                </a:solidFill>
              </a:rPr>
              <a:t>kế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tiến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dạy</a:t>
            </a:r>
            <a:r>
              <a:rPr lang="en-US" dirty="0">
                <a:solidFill>
                  <a:srgbClr val="FF0000"/>
                </a:solidFill>
              </a:rPr>
              <a:t> học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A1-634E-4BDB-AE8E-30135F663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337" y="1377696"/>
            <a:ext cx="10339437" cy="4647548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Hoạt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 4: </a:t>
            </a:r>
            <a:r>
              <a:rPr lang="en-US" sz="2800" dirty="0" err="1">
                <a:solidFill>
                  <a:srgbClr val="FF0000"/>
                </a:solidFill>
              </a:rPr>
              <a:t>Vận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tìm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tòi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mở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rộng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Mục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đích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tiễn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Nội</a:t>
            </a:r>
            <a:r>
              <a:rPr lang="en-US" sz="2800" dirty="0">
                <a:solidFill>
                  <a:srgbClr val="0000FF"/>
                </a:solidFill>
              </a:rPr>
              <a:t> dung: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quyết</a:t>
            </a:r>
            <a:r>
              <a:rPr lang="en-US" sz="2800" dirty="0"/>
              <a:t> </a:t>
            </a:r>
            <a:r>
              <a:rPr lang="en-US" sz="2800" dirty="0" err="1"/>
              <a:t>tình</a:t>
            </a:r>
            <a:r>
              <a:rPr lang="en-US" sz="2800" dirty="0"/>
              <a:t> </a:t>
            </a:r>
            <a:r>
              <a:rPr lang="en-US" sz="2800" dirty="0" err="1"/>
              <a:t>huống</a:t>
            </a:r>
            <a:r>
              <a:rPr lang="en-US" sz="2800" dirty="0"/>
              <a:t>, </a:t>
            </a:r>
            <a:r>
              <a:rPr lang="en-US" sz="2800" dirty="0" err="1"/>
              <a:t>vấn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liên</a:t>
            </a:r>
            <a:r>
              <a:rPr lang="en-US" sz="2800" dirty="0"/>
              <a:t> quan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Kỹ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thuật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tổ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chức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/>
              <a:t>GV </a:t>
            </a:r>
            <a:r>
              <a:rPr lang="en-US" sz="2800" dirty="0" err="1"/>
              <a:t>giao</a:t>
            </a:r>
            <a:r>
              <a:rPr lang="en-US" sz="2800" dirty="0"/>
              <a:t> </a:t>
            </a:r>
            <a:r>
              <a:rPr lang="en-US" sz="2800" dirty="0" err="1"/>
              <a:t>nhiệm</a:t>
            </a:r>
            <a:r>
              <a:rPr lang="en-US" sz="2800" dirty="0"/>
              <a:t> </a:t>
            </a:r>
            <a:r>
              <a:rPr lang="en-US" sz="2800" dirty="0" err="1"/>
              <a:t>vụ</a:t>
            </a:r>
            <a:r>
              <a:rPr lang="en-US" sz="2800" dirty="0"/>
              <a:t> (</a:t>
            </a:r>
            <a:r>
              <a:rPr lang="en-US" sz="2800" dirty="0" err="1"/>
              <a:t>mô</a:t>
            </a:r>
            <a:r>
              <a:rPr lang="en-US" sz="2800" dirty="0"/>
              <a:t> </a:t>
            </a:r>
            <a:r>
              <a:rPr lang="en-US" sz="2800" dirty="0" err="1"/>
              <a:t>tả</a:t>
            </a:r>
            <a:r>
              <a:rPr lang="en-US" sz="2800" dirty="0"/>
              <a:t> </a:t>
            </a:r>
            <a:r>
              <a:rPr lang="en-US" sz="2800" dirty="0" err="1"/>
              <a:t>rõ</a:t>
            </a:r>
            <a:r>
              <a:rPr lang="en-US" sz="2800" dirty="0"/>
              <a:t>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/>
              <a:t>); HS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(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nhóm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cá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, ở </a:t>
            </a:r>
            <a:r>
              <a:rPr lang="en-US" sz="2800" dirty="0" err="1"/>
              <a:t>nhà</a:t>
            </a:r>
            <a:r>
              <a:rPr lang="en-US" sz="2800" dirty="0"/>
              <a:t>); </a:t>
            </a:r>
            <a:r>
              <a:rPr lang="en-US" sz="2800" dirty="0" err="1"/>
              <a:t>Báo</a:t>
            </a:r>
            <a:r>
              <a:rPr lang="en-US" sz="2800" dirty="0"/>
              <a:t> </a:t>
            </a:r>
            <a:r>
              <a:rPr lang="en-US" sz="2800" dirty="0" err="1"/>
              <a:t>cáo</a:t>
            </a:r>
            <a:r>
              <a:rPr lang="en-US" sz="2800" dirty="0"/>
              <a:t>, thảo </a:t>
            </a:r>
            <a:r>
              <a:rPr lang="en-US" sz="2800" dirty="0" err="1"/>
              <a:t>luận</a:t>
            </a:r>
            <a:r>
              <a:rPr lang="en-US" sz="2800" dirty="0"/>
              <a:t> (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báo</a:t>
            </a:r>
            <a:r>
              <a:rPr lang="en-US" sz="2800" dirty="0"/>
              <a:t> </a:t>
            </a:r>
            <a:r>
              <a:rPr lang="en-US" sz="2800" dirty="0" err="1"/>
              <a:t>cáo</a:t>
            </a:r>
            <a:r>
              <a:rPr lang="en-US" sz="2800" dirty="0"/>
              <a:t>,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chiếu</a:t>
            </a:r>
            <a:r>
              <a:rPr lang="en-US" sz="2800" dirty="0"/>
              <a:t>, video…); GV </a:t>
            </a:r>
            <a:r>
              <a:rPr lang="en-US" sz="2800" dirty="0" err="1"/>
              <a:t>đánh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,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luận</a:t>
            </a:r>
            <a:r>
              <a:rPr lang="en-US" sz="2800" dirty="0"/>
              <a:t> (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).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Sản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phẩm</a:t>
            </a:r>
            <a:r>
              <a:rPr lang="en-US" sz="2800" dirty="0">
                <a:solidFill>
                  <a:srgbClr val="0000FF"/>
                </a:solidFill>
              </a:rPr>
              <a:t> học </a:t>
            </a:r>
            <a:r>
              <a:rPr lang="en-US" sz="2800" dirty="0" err="1">
                <a:solidFill>
                  <a:srgbClr val="0000FF"/>
                </a:solidFill>
              </a:rPr>
              <a:t>tập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báo</a:t>
            </a:r>
            <a:r>
              <a:rPr lang="en-US" sz="2800" dirty="0"/>
              <a:t> </a:t>
            </a:r>
            <a:r>
              <a:rPr lang="en-US" sz="2800" dirty="0" err="1"/>
              <a:t>cáo</a:t>
            </a:r>
            <a:r>
              <a:rPr lang="en-US" sz="2800" dirty="0"/>
              <a:t>,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chiếu</a:t>
            </a:r>
            <a:r>
              <a:rPr lang="en-US" sz="2800" dirty="0"/>
              <a:t>, video, bộ s</a:t>
            </a:r>
            <a:r>
              <a:rPr lang="vi-VN" sz="2800" dirty="0"/>
              <a:t>ư</a:t>
            </a:r>
            <a:r>
              <a:rPr lang="en-US" sz="2800" dirty="0"/>
              <a:t>u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,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dirty="0" err="1"/>
              <a:t>đồ</a:t>
            </a:r>
            <a:r>
              <a:rPr lang="en-US" sz="2800" dirty="0"/>
              <a:t>…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nhiệm</a:t>
            </a:r>
            <a:r>
              <a:rPr lang="en-US" sz="2800" dirty="0"/>
              <a:t> </a:t>
            </a:r>
            <a:r>
              <a:rPr lang="en-US" sz="2800" dirty="0" err="1"/>
              <a:t>vụ</a:t>
            </a:r>
            <a:r>
              <a:rPr lang="en-US" sz="2800" dirty="0"/>
              <a:t> đ</a:t>
            </a:r>
            <a:r>
              <a:rPr lang="vi-VN" sz="2800" dirty="0"/>
              <a:t>ư</a:t>
            </a:r>
            <a:r>
              <a:rPr lang="en-US" sz="2800" dirty="0" err="1"/>
              <a:t>ợc</a:t>
            </a:r>
            <a:r>
              <a:rPr lang="en-US" sz="2800" dirty="0"/>
              <a:t> </a:t>
            </a:r>
            <a:r>
              <a:rPr lang="en-US" sz="2800" dirty="0" err="1"/>
              <a:t>giao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20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322" y="2362200"/>
            <a:ext cx="8915399" cy="1212273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00FF"/>
                </a:solidFill>
              </a:rPr>
              <a:t>TRÂN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TRỌNG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CẢM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ƠN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9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992" y="365126"/>
            <a:ext cx="9614807" cy="6604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 </a:t>
            </a:r>
            <a:r>
              <a:rPr lang="en-US" dirty="0" err="1">
                <a:solidFill>
                  <a:srgbClr val="FF0000"/>
                </a:solidFill>
              </a:rPr>
              <a:t>Giáo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dục</a:t>
            </a:r>
            <a:r>
              <a:rPr lang="en-US" dirty="0">
                <a:solidFill>
                  <a:srgbClr val="FF0000"/>
                </a:solidFill>
              </a:rPr>
              <a:t> 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9752" y="5510683"/>
            <a:ext cx="9820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STEM.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752" y="1159345"/>
            <a:ext cx="9799729" cy="4351338"/>
          </a:xfrm>
        </p:spPr>
      </p:pic>
    </p:spTree>
    <p:extLst>
      <p:ext uri="{BB962C8B-B14F-4D97-AF65-F5344CB8AC3E}">
        <p14:creationId xmlns:p14="http://schemas.microsoft.com/office/powerpoint/2010/main" val="214471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6EE22-B9EA-41E0-9A8A-ED0E4606D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36" y="277401"/>
            <a:ext cx="9143535" cy="87550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2. </a:t>
            </a:r>
            <a:r>
              <a:rPr lang="en-US" dirty="0" err="1">
                <a:solidFill>
                  <a:srgbClr val="FF0000"/>
                </a:solidFill>
              </a:rPr>
              <a:t>Dạy</a:t>
            </a:r>
            <a:r>
              <a:rPr lang="en-US" dirty="0">
                <a:solidFill>
                  <a:srgbClr val="FF0000"/>
                </a:solidFill>
              </a:rPr>
              <a:t> học </a:t>
            </a:r>
            <a:r>
              <a:rPr lang="en-US" dirty="0" err="1">
                <a:solidFill>
                  <a:srgbClr val="FF0000"/>
                </a:solidFill>
              </a:rPr>
              <a:t>gắn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sản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xuất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doanh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2731-70E7-4DC7-A73A-5DE5BDB28D2E}"/>
              </a:ext>
            </a:extLst>
          </p:cNvPr>
          <p:cNvSpPr txBox="1"/>
          <p:nvPr/>
        </p:nvSpPr>
        <p:spPr>
          <a:xfrm>
            <a:off x="2102304" y="3174165"/>
            <a:ext cx="245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SXKD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C3AB4-A511-4E8B-921E-3BF967141F1E}"/>
              </a:ext>
            </a:extLst>
          </p:cNvPr>
          <p:cNvSpPr txBox="1"/>
          <p:nvPr/>
        </p:nvSpPr>
        <p:spPr>
          <a:xfrm>
            <a:off x="7632249" y="3135086"/>
            <a:ext cx="353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FD855704-9196-4866-92A9-D2A517DF0457}"/>
              </a:ext>
            </a:extLst>
          </p:cNvPr>
          <p:cNvSpPr/>
          <p:nvPr/>
        </p:nvSpPr>
        <p:spPr>
          <a:xfrm>
            <a:off x="3110593" y="1152908"/>
            <a:ext cx="6621236" cy="161478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TÒI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ĐỀ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 HỌC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670C03D1-550F-44A5-B355-0FDAFC2C9001}"/>
              </a:ext>
            </a:extLst>
          </p:cNvPr>
          <p:cNvSpPr/>
          <p:nvPr/>
        </p:nvSpPr>
        <p:spPr>
          <a:xfrm flipH="1">
            <a:off x="2971800" y="3949969"/>
            <a:ext cx="6490607" cy="184667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ĐỀ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70112-7F1B-4241-A660-998CFB551F8F}"/>
              </a:ext>
            </a:extLst>
          </p:cNvPr>
          <p:cNvSpPr txBox="1"/>
          <p:nvPr/>
        </p:nvSpPr>
        <p:spPr>
          <a:xfrm>
            <a:off x="5649686" y="3135086"/>
            <a:ext cx="97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8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8767E-725F-42BC-B506-BDDDDD955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365" y="2873644"/>
            <a:ext cx="9551749" cy="875506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TRẢI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NGHIỆM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486" y="625823"/>
            <a:ext cx="9421586" cy="6250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Tìm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sản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xuất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doanh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1584338" y="1377695"/>
            <a:ext cx="9919142" cy="4952453"/>
          </a:xfrm>
        </p:spPr>
        <p:txBody>
          <a:bodyPr>
            <a:noAutofit/>
          </a:bodyPr>
          <a:lstStyle/>
          <a:p>
            <a:r>
              <a:rPr lang="en-US" sz="2800" dirty="0"/>
              <a:t>	</a:t>
            </a:r>
            <a:r>
              <a:rPr lang="en-US" sz="2800" dirty="0" err="1"/>
              <a:t>Thăm</a:t>
            </a:r>
            <a:r>
              <a:rPr lang="en-US" sz="2800" dirty="0"/>
              <a:t> quan,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máy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bón</a:t>
            </a:r>
            <a:r>
              <a:rPr lang="en-US" sz="2800" dirty="0"/>
              <a:t> qua </a:t>
            </a:r>
            <a:r>
              <a:rPr lang="en-US" sz="2800" dirty="0" err="1"/>
              <a:t>đoạn</a:t>
            </a:r>
            <a:r>
              <a:rPr lang="en-US" sz="2800" dirty="0"/>
              <a:t> video d</a:t>
            </a:r>
            <a:r>
              <a:rPr lang="vi-VN" sz="2800" dirty="0"/>
              <a:t>ư</a:t>
            </a:r>
            <a:r>
              <a:rPr lang="en-US" sz="2800" dirty="0" err="1"/>
              <a:t>ới</a:t>
            </a:r>
            <a:r>
              <a:rPr lang="en-US" sz="2800" dirty="0"/>
              <a:t> </a:t>
            </a:r>
            <a:r>
              <a:rPr lang="en-US" sz="2800" dirty="0" err="1"/>
              <a:t>đây</a:t>
            </a:r>
            <a:r>
              <a:rPr lang="en-US" sz="2800" dirty="0"/>
              <a:t>; </a:t>
            </a:r>
            <a:r>
              <a:rPr lang="en-US" sz="2800" dirty="0" err="1"/>
              <a:t>ghi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vở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/>
              <a:t> do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máy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cung</a:t>
            </a:r>
            <a:r>
              <a:rPr lang="en-US" sz="2800" dirty="0"/>
              <a:t> </a:t>
            </a:r>
            <a:r>
              <a:rPr lang="en-US" sz="2800" dirty="0" err="1"/>
              <a:t>ứng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thị</a:t>
            </a:r>
            <a:r>
              <a:rPr lang="en-US" sz="2800" dirty="0"/>
              <a:t> </a:t>
            </a:r>
            <a:r>
              <a:rPr lang="en-US" sz="2800" dirty="0" err="1"/>
              <a:t>tr</a:t>
            </a:r>
            <a:r>
              <a:rPr lang="vi-VN" sz="2800" dirty="0"/>
              <a:t>ư</a:t>
            </a:r>
            <a:r>
              <a:rPr lang="en-US" sz="2800" dirty="0" err="1"/>
              <a:t>ờng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gì</a:t>
            </a:r>
            <a:r>
              <a:rPr lang="en-US" sz="2800" dirty="0"/>
              <a:t>?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nổi</a:t>
            </a:r>
            <a:r>
              <a:rPr lang="en-US" sz="2800" dirty="0"/>
              <a:t> </a:t>
            </a:r>
            <a:r>
              <a:rPr lang="en-US" sz="2800" dirty="0" err="1"/>
              <a:t>bật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?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nổi</a:t>
            </a:r>
            <a:r>
              <a:rPr lang="en-US" sz="2800" dirty="0"/>
              <a:t> </a:t>
            </a:r>
            <a:r>
              <a:rPr lang="en-US" sz="2800" dirty="0" err="1"/>
              <a:t>bật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 </a:t>
            </a:r>
            <a:r>
              <a:rPr lang="en-US" sz="2800" dirty="0" err="1"/>
              <a:t>trồng</a:t>
            </a:r>
            <a:r>
              <a:rPr lang="en-US" sz="2800" dirty="0"/>
              <a:t>?</a:t>
            </a:r>
          </a:p>
          <a:p>
            <a:pPr marL="0" indent="0">
              <a:buNone/>
            </a:pPr>
            <a:r>
              <a:rPr lang="en-US" sz="2800" dirty="0"/>
              <a:t>	- Công </a:t>
            </a:r>
            <a:r>
              <a:rPr lang="en-US" sz="2800" dirty="0" err="1"/>
              <a:t>nghệ</a:t>
            </a:r>
            <a:r>
              <a:rPr lang="en-US" sz="2800" dirty="0"/>
              <a:t> quan </a:t>
            </a:r>
            <a:r>
              <a:rPr lang="en-US" sz="2800" dirty="0" err="1"/>
              <a:t>trọng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dây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máy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gì</a:t>
            </a:r>
            <a:r>
              <a:rPr lang="en-US" sz="2800" dirty="0"/>
              <a:t>?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?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err="1">
                <a:hlinkClick r:id="rId2"/>
              </a:rPr>
              <a:t>www.youtube.com</a:t>
            </a:r>
            <a:r>
              <a:rPr lang="en-US" sz="2800" dirty="0">
                <a:hlinkClick r:id="rId2"/>
              </a:rPr>
              <a:t>/</a:t>
            </a:r>
            <a:r>
              <a:rPr lang="en-US" sz="2800" dirty="0" err="1">
                <a:hlinkClick r:id="rId2"/>
              </a:rPr>
              <a:t>watch?v</a:t>
            </a:r>
            <a:r>
              <a:rPr lang="en-US" sz="2800" dirty="0">
                <a:hlinkClick r:id="rId2"/>
              </a:rPr>
              <a:t>=</a:t>
            </a:r>
            <a:r>
              <a:rPr lang="en-US" sz="2800" dirty="0" err="1">
                <a:hlinkClick r:id="rId2"/>
              </a:rPr>
              <a:t>sEy8F4rqDso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621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70FED-54EA-46D4-A21E-D0896F2BD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337" y="1377695"/>
            <a:ext cx="10339437" cy="4459769"/>
          </a:xfrm>
        </p:spPr>
        <p:txBody>
          <a:bodyPr>
            <a:normAutofit/>
          </a:bodyPr>
          <a:lstStyle/>
          <a:p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“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bón</a:t>
            </a:r>
            <a:r>
              <a:rPr lang="en-US" sz="2800" dirty="0"/>
              <a:t> </a:t>
            </a:r>
            <a:r>
              <a:rPr lang="en-US" sz="2800" dirty="0" err="1"/>
              <a:t>hóa</a:t>
            </a:r>
            <a:r>
              <a:rPr lang="en-US" sz="2800" dirty="0"/>
              <a:t> học”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liệu</a:t>
            </a:r>
            <a:r>
              <a:rPr lang="en-US" sz="2800" dirty="0"/>
              <a:t> đ</a:t>
            </a:r>
            <a:r>
              <a:rPr lang="vi-VN" sz="2800" dirty="0"/>
              <a:t>ư</a:t>
            </a:r>
            <a:r>
              <a:rPr lang="en-US" sz="2800" dirty="0" err="1"/>
              <a:t>ợc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, </a:t>
            </a:r>
            <a:r>
              <a:rPr lang="en-US" sz="2800" dirty="0" err="1"/>
              <a:t>xác</a:t>
            </a:r>
            <a:r>
              <a:rPr lang="en-US" sz="2800" dirty="0"/>
              <a:t> định: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đ</a:t>
            </a:r>
            <a:r>
              <a:rPr lang="vi-VN" sz="2800" dirty="0"/>
              <a:t>ư</a:t>
            </a:r>
            <a:r>
              <a:rPr lang="en-US" sz="2800" dirty="0" err="1"/>
              <a:t>ợc</a:t>
            </a:r>
            <a:r>
              <a:rPr lang="en-US" sz="2800" dirty="0"/>
              <a:t> </a:t>
            </a:r>
            <a:r>
              <a:rPr lang="en-US" sz="2800" dirty="0" err="1"/>
              <a:t>ứng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dây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bón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máy</a:t>
            </a:r>
            <a:r>
              <a:rPr lang="en-US" sz="2800" dirty="0"/>
              <a:t> Sao Việt;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bón</a:t>
            </a:r>
            <a:r>
              <a:rPr lang="en-US" sz="2800" dirty="0"/>
              <a:t> </a:t>
            </a:r>
            <a:r>
              <a:rPr lang="en-US" sz="2800" dirty="0" err="1"/>
              <a:t>hóa</a:t>
            </a:r>
            <a:r>
              <a:rPr lang="en-US" sz="2800" dirty="0"/>
              <a:t> học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liệu</a:t>
            </a:r>
            <a:r>
              <a:rPr lang="en-US" sz="2800" dirty="0"/>
              <a:t>,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tạo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máy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bón</a:t>
            </a:r>
            <a:r>
              <a:rPr lang="en-US" sz="2800" dirty="0"/>
              <a:t> </a:t>
            </a:r>
            <a:r>
              <a:rPr lang="en-US" sz="2800" dirty="0" err="1"/>
              <a:t>hóa</a:t>
            </a:r>
            <a:r>
              <a:rPr lang="en-US" sz="2800" dirty="0"/>
              <a:t> học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liệu</a:t>
            </a:r>
            <a:r>
              <a:rPr lang="en-US" sz="2800" dirty="0"/>
              <a:t>,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bón</a:t>
            </a:r>
            <a:r>
              <a:rPr lang="en-US" sz="2800" dirty="0"/>
              <a:t> do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máy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0FE881-4192-441F-A5BE-98801EC6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36" y="440871"/>
            <a:ext cx="10339437" cy="685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Học </a:t>
            </a:r>
            <a:r>
              <a:rPr lang="en-US" dirty="0" err="1">
                <a:solidFill>
                  <a:srgbClr val="FF0000"/>
                </a:solidFill>
              </a:rPr>
              <a:t>kiến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thức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mới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70FED-54EA-46D4-A21E-D0896F2BD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337" y="1377695"/>
            <a:ext cx="10339437" cy="4459769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dirty="0" err="1"/>
              <a:t>Nghiên</a:t>
            </a:r>
            <a:r>
              <a:rPr lang="en-US" sz="2800" dirty="0"/>
              <a:t> </a:t>
            </a:r>
            <a:r>
              <a:rPr lang="en-US" sz="2800" dirty="0" err="1"/>
              <a:t>cứu</a:t>
            </a:r>
            <a:r>
              <a:rPr lang="en-US" sz="2800" dirty="0"/>
              <a:t> 7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luyện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liệu</a:t>
            </a:r>
            <a:r>
              <a:rPr lang="en-US" sz="2800" dirty="0"/>
              <a:t> đ</a:t>
            </a:r>
            <a:r>
              <a:rPr lang="vi-VN" sz="2800" dirty="0"/>
              <a:t>ư</a:t>
            </a:r>
            <a:r>
              <a:rPr lang="en-US" sz="2800" dirty="0" err="1"/>
              <a:t>ợc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mức</a:t>
            </a:r>
            <a:r>
              <a:rPr lang="en-US" sz="2800" dirty="0"/>
              <a:t> </a:t>
            </a:r>
            <a:r>
              <a:rPr lang="en-US" sz="2800" dirty="0" err="1"/>
              <a:t>độ</a:t>
            </a:r>
            <a:r>
              <a:rPr lang="en-US" sz="2800" dirty="0"/>
              <a:t>: </a:t>
            </a:r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biết</a:t>
            </a:r>
            <a:r>
              <a:rPr lang="en-US" sz="2800" dirty="0"/>
              <a:t>, </a:t>
            </a:r>
            <a:r>
              <a:rPr lang="en-US" sz="2800" dirty="0" err="1"/>
              <a:t>thông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,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,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cao;</a:t>
            </a:r>
          </a:p>
          <a:p>
            <a:pPr marL="0" indent="0">
              <a:buNone/>
            </a:pPr>
            <a:r>
              <a:rPr lang="en-US" sz="2800" dirty="0"/>
              <a:t>	- Đề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chỉnh</a:t>
            </a:r>
            <a:r>
              <a:rPr lang="en-US" sz="2800" dirty="0"/>
              <a:t> </a:t>
            </a:r>
            <a:r>
              <a:rPr lang="en-US" sz="2800" dirty="0" err="1"/>
              <a:t>sửa</a:t>
            </a:r>
            <a:r>
              <a:rPr lang="en-US" sz="2800" dirty="0"/>
              <a:t>, </a:t>
            </a:r>
            <a:r>
              <a:rPr lang="en-US" sz="2800" dirty="0" err="1"/>
              <a:t>bổ</a:t>
            </a:r>
            <a:r>
              <a:rPr lang="en-US" sz="2800" dirty="0"/>
              <a:t> sung;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dựng</a:t>
            </a:r>
            <a:r>
              <a:rPr lang="en-US" sz="2800" dirty="0"/>
              <a:t> 3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/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gắn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tin </a:t>
            </a:r>
            <a:r>
              <a:rPr lang="en-US" sz="2800" dirty="0" err="1"/>
              <a:t>trong</a:t>
            </a:r>
            <a:r>
              <a:rPr lang="en-US" sz="2800" dirty="0"/>
              <a:t> video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máy</a:t>
            </a:r>
            <a:r>
              <a:rPr lang="en-US" sz="2800" dirty="0"/>
              <a:t> Sao Việt.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err="1">
                <a:hlinkClick r:id="rId2"/>
              </a:rPr>
              <a:t>www.youtube.com</a:t>
            </a:r>
            <a:r>
              <a:rPr lang="en-US" sz="2800" dirty="0">
                <a:hlinkClick r:id="rId2"/>
              </a:rPr>
              <a:t>/</a:t>
            </a:r>
            <a:r>
              <a:rPr lang="en-US" sz="2800" dirty="0" err="1">
                <a:hlinkClick r:id="rId2"/>
              </a:rPr>
              <a:t>watch?v</a:t>
            </a:r>
            <a:r>
              <a:rPr lang="en-US" sz="2800" dirty="0">
                <a:hlinkClick r:id="rId2"/>
              </a:rPr>
              <a:t>=</a:t>
            </a:r>
            <a:r>
              <a:rPr lang="en-US" sz="2800" dirty="0" err="1">
                <a:hlinkClick r:id="rId2"/>
              </a:rPr>
              <a:t>EocmctSpNWw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0FE881-4192-441F-A5BE-98801EC6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36" y="440871"/>
            <a:ext cx="10339437" cy="68580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Luyện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8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35C3E-DDF3-46BD-BDE3-9BCFCF1C9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36" y="465363"/>
            <a:ext cx="10339437" cy="687543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Mở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rộng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B6BAD-52C0-4276-8D12-D5172F4E7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bón</a:t>
            </a:r>
            <a:r>
              <a:rPr lang="en-US" sz="2800" dirty="0"/>
              <a:t> </a:t>
            </a:r>
            <a:r>
              <a:rPr lang="en-US" sz="2800" dirty="0" err="1"/>
              <a:t>hóa</a:t>
            </a:r>
            <a:r>
              <a:rPr lang="en-US" sz="2800" dirty="0"/>
              <a:t> học đ</a:t>
            </a:r>
            <a:r>
              <a:rPr lang="vi-VN" sz="2800" dirty="0"/>
              <a:t>ư</a:t>
            </a:r>
            <a:r>
              <a:rPr lang="en-US" sz="2800" dirty="0" err="1"/>
              <a:t>ợc</a:t>
            </a:r>
            <a:r>
              <a:rPr lang="en-US" sz="2800" dirty="0"/>
              <a:t> </a:t>
            </a:r>
            <a:r>
              <a:rPr lang="en-US" sz="2800" dirty="0" err="1"/>
              <a:t>bà</a:t>
            </a:r>
            <a:r>
              <a:rPr lang="en-US" sz="2800" dirty="0"/>
              <a:t> con </a:t>
            </a:r>
            <a:r>
              <a:rPr lang="en-US" sz="2800" dirty="0" err="1"/>
              <a:t>nông</a:t>
            </a:r>
            <a:r>
              <a:rPr lang="en-US" sz="2800" dirty="0"/>
              <a:t> </a:t>
            </a:r>
            <a:r>
              <a:rPr lang="en-US" sz="2800" dirty="0" err="1"/>
              <a:t>dân</a:t>
            </a:r>
            <a:r>
              <a:rPr lang="en-US" sz="2800" dirty="0"/>
              <a:t> </a:t>
            </a:r>
            <a:r>
              <a:rPr lang="en-US" sz="2800" dirty="0" err="1"/>
              <a:t>quê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,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báo</a:t>
            </a:r>
            <a:r>
              <a:rPr lang="en-US" sz="2800" dirty="0"/>
              <a:t> </a:t>
            </a:r>
            <a:r>
              <a:rPr lang="en-US" sz="2800" dirty="0" err="1"/>
              <a:t>cáo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 </a:t>
            </a:r>
            <a:r>
              <a:rPr lang="en-US" sz="2800" dirty="0" err="1"/>
              <a:t>sau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Mô</a:t>
            </a:r>
            <a:r>
              <a:rPr lang="en-US" sz="2800" dirty="0"/>
              <a:t> </a:t>
            </a:r>
            <a:r>
              <a:rPr lang="en-US" sz="2800" dirty="0" err="1"/>
              <a:t>tả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bón</a:t>
            </a:r>
            <a:r>
              <a:rPr lang="en-US" sz="2800" dirty="0"/>
              <a:t> t</a:t>
            </a:r>
            <a:r>
              <a:rPr lang="vi-VN" sz="2800" dirty="0"/>
              <a:t>ư</a:t>
            </a:r>
            <a:r>
              <a:rPr lang="en-US" sz="2800" dirty="0" err="1"/>
              <a:t>ơng</a:t>
            </a:r>
            <a:r>
              <a:rPr lang="en-US" sz="2800" dirty="0"/>
              <a:t> </a:t>
            </a:r>
            <a:r>
              <a:rPr lang="en-US" sz="2800" dirty="0" err="1"/>
              <a:t>ứng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 </a:t>
            </a:r>
            <a:r>
              <a:rPr lang="en-US" sz="2800" dirty="0" err="1"/>
              <a:t>trồng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bón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quá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trồng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Ứng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nghệ</a:t>
            </a:r>
            <a:r>
              <a:rPr lang="en-US" sz="2800" dirty="0"/>
              <a:t> cao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trồng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err="1">
                <a:hlinkClick r:id="rId2"/>
              </a:rPr>
              <a:t>www.youtube.com</a:t>
            </a:r>
            <a:r>
              <a:rPr lang="en-US" sz="2800" dirty="0">
                <a:hlinkClick r:id="rId2"/>
              </a:rPr>
              <a:t>/</a:t>
            </a:r>
            <a:r>
              <a:rPr lang="en-US" sz="2800" dirty="0" err="1">
                <a:hlinkClick r:id="rId2"/>
              </a:rPr>
              <a:t>watch?v</a:t>
            </a:r>
            <a:r>
              <a:rPr lang="en-US" sz="2800" dirty="0">
                <a:hlinkClick r:id="rId2"/>
              </a:rPr>
              <a:t>=</a:t>
            </a:r>
            <a:r>
              <a:rPr lang="en-US" sz="2800" dirty="0" err="1">
                <a:hlinkClick r:id="rId2"/>
              </a:rPr>
              <a:t>5TH5dgXCsxk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915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C4E8F-2106-4027-8FE1-7855066C6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3. Quy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xây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dựng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học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D494C-E235-4A7F-8926-DC73C61EA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377695"/>
            <a:ext cx="10552174" cy="4952453"/>
          </a:xfrm>
        </p:spPr>
        <p:txBody>
          <a:bodyPr>
            <a:normAutofit/>
          </a:bodyPr>
          <a:lstStyle/>
          <a:p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, </a:t>
            </a:r>
            <a:r>
              <a:rPr lang="en-US" sz="2800" dirty="0" err="1"/>
              <a:t>kinh</a:t>
            </a:r>
            <a:r>
              <a:rPr lang="en-US" sz="2800" dirty="0"/>
              <a:t> </a:t>
            </a:r>
            <a:r>
              <a:rPr lang="en-US" sz="2800" dirty="0" err="1"/>
              <a:t>doanh</a:t>
            </a:r>
            <a:r>
              <a:rPr lang="en-US" sz="2800" dirty="0"/>
              <a:t>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địa</a:t>
            </a:r>
            <a:r>
              <a:rPr lang="en-US" sz="2800" dirty="0"/>
              <a:t> </a:t>
            </a:r>
            <a:r>
              <a:rPr lang="en-US" sz="2800" dirty="0" err="1"/>
              <a:t>ph</a:t>
            </a:r>
            <a:r>
              <a:rPr lang="vi-VN" sz="2800" dirty="0"/>
              <a:t>ư</a:t>
            </a:r>
            <a:r>
              <a:rPr lang="en-US" sz="2800" dirty="0" err="1"/>
              <a:t>ơng</a:t>
            </a:r>
            <a:r>
              <a:rPr lang="en-US" sz="2800" dirty="0"/>
              <a:t>; </a:t>
            </a:r>
            <a:r>
              <a:rPr lang="en-US" sz="2800" dirty="0" err="1"/>
              <a:t>lựa</a:t>
            </a:r>
            <a:r>
              <a:rPr lang="en-US" sz="2800" dirty="0"/>
              <a:t> </a:t>
            </a:r>
            <a:r>
              <a:rPr lang="en-US" sz="2800" dirty="0" err="1"/>
              <a:t>chọn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, </a:t>
            </a:r>
            <a:r>
              <a:rPr lang="en-US" sz="2800" dirty="0" err="1"/>
              <a:t>kinh</a:t>
            </a:r>
            <a:r>
              <a:rPr lang="en-US" sz="2800" dirty="0"/>
              <a:t> </a:t>
            </a:r>
            <a:r>
              <a:rPr lang="en-US" sz="2800" dirty="0" err="1"/>
              <a:t>doanh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liên</a:t>
            </a:r>
            <a:r>
              <a:rPr lang="en-US" sz="2800" dirty="0"/>
              <a:t> quan </a:t>
            </a:r>
            <a:r>
              <a:rPr lang="en-US" sz="2800" dirty="0" err="1"/>
              <a:t>trực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 </a:t>
            </a:r>
            <a:r>
              <a:rPr lang="en-US" sz="2800" dirty="0" err="1"/>
              <a:t>dạy</a:t>
            </a:r>
            <a:r>
              <a:rPr lang="en-US" sz="2800" dirty="0"/>
              <a:t> học </a:t>
            </a:r>
            <a:r>
              <a:rPr lang="en-US" sz="2800" dirty="0" err="1"/>
              <a:t>cụ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ch</a:t>
            </a:r>
            <a:r>
              <a:rPr lang="vi-VN" sz="2800" dirty="0"/>
              <a:t>ư</a:t>
            </a:r>
            <a:r>
              <a:rPr lang="en-US" sz="2800" dirty="0" err="1"/>
              <a:t>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giáo </a:t>
            </a:r>
            <a:r>
              <a:rPr lang="en-US" sz="2800" dirty="0" err="1"/>
              <a:t>dục</a:t>
            </a:r>
            <a:r>
              <a:rPr lang="en-US" sz="2800" dirty="0"/>
              <a:t> </a:t>
            </a:r>
            <a:r>
              <a:rPr lang="en-US" sz="2800" dirty="0" err="1"/>
              <a:t>phổ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.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tin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, </a:t>
            </a:r>
            <a:r>
              <a:rPr lang="en-US" sz="2800" dirty="0" err="1"/>
              <a:t>kinh</a:t>
            </a:r>
            <a:r>
              <a:rPr lang="en-US" sz="2800" dirty="0"/>
              <a:t> </a:t>
            </a:r>
            <a:r>
              <a:rPr lang="en-US" sz="2800" dirty="0" err="1"/>
              <a:t>doanh</a:t>
            </a:r>
            <a:r>
              <a:rPr lang="en-US" sz="2800" dirty="0"/>
              <a:t> t</a:t>
            </a:r>
            <a:r>
              <a:rPr lang="vi-VN" sz="2800" dirty="0"/>
              <a:t>ư</a:t>
            </a:r>
            <a:r>
              <a:rPr lang="en-US" sz="2800" dirty="0" err="1"/>
              <a:t>ơng</a:t>
            </a:r>
            <a:r>
              <a:rPr lang="en-US" sz="2800" dirty="0"/>
              <a:t> </a:t>
            </a:r>
            <a:r>
              <a:rPr lang="en-US" sz="2800" dirty="0" err="1"/>
              <a:t>ứng</a:t>
            </a:r>
            <a:r>
              <a:rPr lang="en-US" sz="2800" dirty="0"/>
              <a:t> qua: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liệu</a:t>
            </a:r>
            <a:r>
              <a:rPr lang="en-US" sz="2800" dirty="0"/>
              <a:t>, video,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Lựa</a:t>
            </a:r>
            <a:r>
              <a:rPr lang="en-US" sz="2800" dirty="0"/>
              <a:t> </a:t>
            </a:r>
            <a:r>
              <a:rPr lang="en-US" sz="2800" dirty="0" err="1"/>
              <a:t>chọn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 </a:t>
            </a:r>
            <a:r>
              <a:rPr lang="en-US" sz="2800" dirty="0" err="1"/>
              <a:t>dạy</a:t>
            </a:r>
            <a:r>
              <a:rPr lang="en-US" sz="2800" dirty="0"/>
              <a:t> học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ch</a:t>
            </a:r>
            <a:r>
              <a:rPr lang="vi-VN" sz="2800" dirty="0"/>
              <a:t>ư</a:t>
            </a:r>
            <a:r>
              <a:rPr lang="en-US" sz="2800" dirty="0" err="1"/>
              <a:t>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gắn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, </a:t>
            </a:r>
            <a:r>
              <a:rPr lang="en-US" sz="2800" dirty="0" err="1"/>
              <a:t>kinh</a:t>
            </a:r>
            <a:r>
              <a:rPr lang="en-US" sz="2800" dirty="0"/>
              <a:t> </a:t>
            </a:r>
            <a:r>
              <a:rPr lang="en-US" sz="2800" dirty="0" err="1"/>
              <a:t>doanh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chọn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dựng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học. Trong </a:t>
            </a:r>
            <a:r>
              <a:rPr lang="en-US" sz="2800" dirty="0" err="1"/>
              <a:t>nhiều</a:t>
            </a:r>
            <a:r>
              <a:rPr lang="en-US" sz="2800" dirty="0"/>
              <a:t> </a:t>
            </a:r>
            <a:r>
              <a:rPr lang="en-US" sz="2800" dirty="0" err="1"/>
              <a:t>tr</a:t>
            </a:r>
            <a:r>
              <a:rPr lang="vi-VN" sz="2800" dirty="0"/>
              <a:t>ư</a:t>
            </a:r>
            <a:r>
              <a:rPr lang="en-US" sz="2800" dirty="0" err="1"/>
              <a:t>ờng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sắp</a:t>
            </a:r>
            <a:r>
              <a:rPr lang="en-US" sz="2800" dirty="0"/>
              <a:t> </a:t>
            </a:r>
            <a:r>
              <a:rPr lang="en-US" sz="2800" dirty="0" err="1"/>
              <a:t>xếp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 </a:t>
            </a:r>
            <a:r>
              <a:rPr lang="en-US" sz="2800" dirty="0" err="1"/>
              <a:t>dạy</a:t>
            </a:r>
            <a:r>
              <a:rPr lang="en-US" sz="2800" dirty="0"/>
              <a:t> học.</a:t>
            </a:r>
          </a:p>
          <a:p>
            <a:r>
              <a:rPr lang="en-US" sz="2800" dirty="0"/>
              <a:t>Thiết </a:t>
            </a:r>
            <a:r>
              <a:rPr lang="en-US" sz="2800" dirty="0" err="1"/>
              <a:t>kế</a:t>
            </a:r>
            <a:r>
              <a:rPr lang="en-US" sz="2800" dirty="0"/>
              <a:t> </a:t>
            </a:r>
            <a:r>
              <a:rPr lang="en-US" sz="2800" dirty="0" err="1"/>
              <a:t>tiến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học: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r>
              <a:rPr lang="en-US" sz="2800" dirty="0"/>
              <a:t>, ở </a:t>
            </a:r>
            <a:r>
              <a:rPr lang="en-US" sz="2800" dirty="0" err="1"/>
              <a:t>nhà</a:t>
            </a:r>
            <a:r>
              <a:rPr lang="en-US" sz="2800" dirty="0"/>
              <a:t>, ở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sở</a:t>
            </a:r>
            <a:r>
              <a:rPr lang="en-US" sz="2800" dirty="0"/>
              <a:t> </a:t>
            </a:r>
            <a:r>
              <a:rPr lang="en-US" sz="2800" dirty="0" err="1"/>
              <a:t>SXKD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Tổ</a:t>
            </a:r>
            <a:r>
              <a:rPr lang="en-US" sz="2800" dirty="0"/>
              <a:t> </a:t>
            </a:r>
            <a:r>
              <a:rPr lang="en-US" sz="2800" dirty="0" err="1"/>
              <a:t>chức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dạy</a:t>
            </a:r>
            <a:r>
              <a:rPr lang="en-US" sz="2800" dirty="0"/>
              <a:t> học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tiến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thiết </a:t>
            </a:r>
            <a:r>
              <a:rPr lang="en-US" sz="2800" dirty="0" err="1"/>
              <a:t>kế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10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596</TotalTime>
  <Words>467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TỔ CHỨC DẠY HỌC GẮN VỚI SẢN XUẤT, KINH DOANH TRONG CHƯƠNG TRÌNH GIÁO DỤC PHỔ THÔNG</vt:lpstr>
      <vt:lpstr>1. Giáo dục STEM</vt:lpstr>
      <vt:lpstr>2. Dạy học gắn với sản xuất, kinh doanh</vt:lpstr>
      <vt:lpstr>TRẢI NGHIỆM</vt:lpstr>
      <vt:lpstr>Tìm hiểu về hoạt động sản xuất, kinh doanh</vt:lpstr>
      <vt:lpstr>Học kiến thức mới</vt:lpstr>
      <vt:lpstr>Luyện tập</vt:lpstr>
      <vt:lpstr>Mở rộng</vt:lpstr>
      <vt:lpstr>3. Quy trình xây dựng bài học</vt:lpstr>
      <vt:lpstr>4. Thiết kế tiến trình dạy học</vt:lpstr>
      <vt:lpstr>4. Thiết kế tiến trình dạy học</vt:lpstr>
      <vt:lpstr>4. Thiết kế tiến trình dạy học</vt:lpstr>
      <vt:lpstr>4. Thiết kế tiến trình dạy học</vt:lpstr>
      <vt:lpstr>TRÂN TRỌNG CẢM 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SINH HOẠT CHUYÊN MÔN DỰA TRÊN PHÂN TÍCH HOẠT ĐỘNG HỌC CỦA HỌC SINH</dc:title>
  <dc:creator>Nguyen Xuan Thanh</dc:creator>
  <cp:lastModifiedBy>Minh Nguyen Binh</cp:lastModifiedBy>
  <cp:revision>67</cp:revision>
  <dcterms:created xsi:type="dcterms:W3CDTF">2016-04-02T01:18:48Z</dcterms:created>
  <dcterms:modified xsi:type="dcterms:W3CDTF">2017-11-25T15:55:04Z</dcterms:modified>
</cp:coreProperties>
</file>