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3FFCD3-C55F-49C8-938D-152A38BD9A1B}"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C97F2-1B6D-4A25-A2B1-2B1F8E0F6B4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3FFCD3-C55F-49C8-938D-152A38BD9A1B}"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C97F2-1B6D-4A25-A2B1-2B1F8E0F6B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3FFCD3-C55F-49C8-938D-152A38BD9A1B}"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C97F2-1B6D-4A25-A2B1-2B1F8E0F6B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3FFCD3-C55F-49C8-938D-152A38BD9A1B}"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C97F2-1B6D-4A25-A2B1-2B1F8E0F6B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3FFCD3-C55F-49C8-938D-152A38BD9A1B}"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C97F2-1B6D-4A25-A2B1-2B1F8E0F6B4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FFCD3-C55F-49C8-938D-152A38BD9A1B}"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C97F2-1B6D-4A25-A2B1-2B1F8E0F6B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3FFCD3-C55F-49C8-938D-152A38BD9A1B}" type="datetimeFigureOut">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7C97F2-1B6D-4A25-A2B1-2B1F8E0F6B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3FFCD3-C55F-49C8-938D-152A38BD9A1B}" type="datetimeFigureOut">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7C97F2-1B6D-4A25-A2B1-2B1F8E0F6B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3FFCD3-C55F-49C8-938D-152A38BD9A1B}" type="datetimeFigureOut">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7C97F2-1B6D-4A25-A2B1-2B1F8E0F6B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3FFCD3-C55F-49C8-938D-152A38BD9A1B}"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C97F2-1B6D-4A25-A2B1-2B1F8E0F6B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3FFCD3-C55F-49C8-938D-152A38BD9A1B}"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C97F2-1B6D-4A25-A2B1-2B1F8E0F6B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FFCD3-C55F-49C8-938D-152A38BD9A1B}" type="datetimeFigureOut">
              <a:rPr lang="en-US" smtClean="0"/>
              <a:t>9/13/2017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C97F2-1B6D-4A25-A2B1-2B1F8E0F6B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2438400"/>
            <a:ext cx="8153400" cy="1569660"/>
          </a:xfrm>
          <a:prstGeom prst="rect">
            <a:avLst/>
          </a:prstGeom>
        </p:spPr>
        <p:txBody>
          <a:bodyPr wrap="square">
            <a:spAutoFit/>
          </a:bodyPr>
          <a:lstStyle/>
          <a:p>
            <a:pPr algn="ctr"/>
            <a:r>
              <a:rPr lang="vi-VN" sz="2400" b="1" dirty="0">
                <a:cs typeface="Arial" pitchFamily="34" charset="0"/>
              </a:rPr>
              <a:t>NHỮNG VẤN ĐỀ CHUNG VỀ ĐỔI MỚI NỘI DUNG, PHƯƠNG PHÁP, HÌNH THỨC DẠY HỌC VÀ KIỂM TRA ĐÁNH GIÁ THEO NĂNG LỰC HỌC </a:t>
            </a:r>
            <a:r>
              <a:rPr lang="vi-VN" sz="2400" b="1" dirty="0" smtClean="0">
                <a:cs typeface="Arial" pitchFamily="34" charset="0"/>
              </a:rPr>
              <a:t>SINH</a:t>
            </a:r>
            <a:r>
              <a:rPr lang="en-US" sz="2400" b="1" dirty="0">
                <a:cs typeface="Arial" pitchFamily="34" charset="0"/>
              </a:rPr>
              <a:t>.</a:t>
            </a:r>
            <a:r>
              <a:rPr lang="vi-VN" sz="2400" dirty="0">
                <a:cs typeface="Arial" pitchFamily="34" charset="0"/>
              </a:rPr>
              <a:t/>
            </a:r>
            <a:br>
              <a:rPr lang="vi-VN" sz="2400" dirty="0">
                <a:cs typeface="Arial" pitchFamily="34" charset="0"/>
              </a:rPr>
            </a:br>
            <a:endParaRPr lang="en-US" sz="2400" dirty="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smtClean="0">
                <a:latin typeface="Arial" pitchFamily="34" charset="0"/>
                <a:cs typeface="Arial" pitchFamily="34" charset="0"/>
              </a:rPr>
              <a:t>I. </a:t>
            </a:r>
            <a:r>
              <a:rPr lang="vi-VN" sz="2400" b="1" dirty="0" smtClean="0">
                <a:latin typeface="Arial" pitchFamily="34" charset="0"/>
                <a:cs typeface="Arial" pitchFamily="34" charset="0"/>
              </a:rPr>
              <a:t>Thực trạng sử dụng PPDH và KTDH tích cực.</a:t>
            </a:r>
            <a:endParaRPr lang="en-US" sz="2400"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lnSpc>
                <a:spcPct val="150000"/>
              </a:lnSpc>
              <a:buNone/>
            </a:pPr>
            <a:r>
              <a:rPr lang="en-US" sz="2000" dirty="0" smtClean="0">
                <a:latin typeface="Arial" pitchFamily="34" charset="0"/>
                <a:cs typeface="Arial" pitchFamily="34" charset="0"/>
              </a:rPr>
              <a:t> </a:t>
            </a:r>
            <a:r>
              <a:rPr lang="vi-VN" sz="2000" dirty="0" smtClean="0">
                <a:latin typeface="Arial" pitchFamily="34" charset="0"/>
                <a:cs typeface="Arial" pitchFamily="34" charset="0"/>
              </a:rPr>
              <a:t>1</a:t>
            </a:r>
            <a:r>
              <a:rPr lang="vi-VN" sz="2000" dirty="0">
                <a:latin typeface="Arial" pitchFamily="34" charset="0"/>
                <a:cs typeface="Arial" pitchFamily="34" charset="0"/>
              </a:rPr>
              <a:t>. Mặc dù giáo viên (GV) đã được đào tạo, bồi dưỡng về phương pháp dạy học (PPDH) và kĩ thuật dạy học (KTDH) tích cực từ hơn 30 năm qua nhưng việc sử dụng trong dạy học chưa thường xuyên, kém hiệu </a:t>
            </a:r>
            <a:r>
              <a:rPr lang="vi-VN" sz="2000" dirty="0" smtClean="0">
                <a:latin typeface="Arial" pitchFamily="34" charset="0"/>
                <a:cs typeface="Arial" pitchFamily="34" charset="0"/>
              </a:rPr>
              <a:t>quả;</a:t>
            </a:r>
            <a:endParaRPr lang="en-US" sz="2000" dirty="0" smtClean="0">
              <a:latin typeface="Arial" pitchFamily="34" charset="0"/>
              <a:cs typeface="Arial" pitchFamily="34" charset="0"/>
            </a:endParaRPr>
          </a:p>
          <a:p>
            <a:pPr>
              <a:lnSpc>
                <a:spcPct val="150000"/>
              </a:lnSpc>
              <a:buNone/>
            </a:pPr>
            <a:r>
              <a:rPr lang="en-US" sz="2000" dirty="0">
                <a:latin typeface="Arial" pitchFamily="34" charset="0"/>
                <a:cs typeface="Arial" pitchFamily="34" charset="0"/>
              </a:rPr>
              <a:t> </a:t>
            </a:r>
            <a:r>
              <a:rPr lang="vi-VN" sz="2000" dirty="0" smtClean="0">
                <a:latin typeface="Arial" pitchFamily="34" charset="0"/>
                <a:cs typeface="Arial" pitchFamily="34" charset="0"/>
              </a:rPr>
              <a:t>2</a:t>
            </a:r>
            <a:r>
              <a:rPr lang="vi-VN" sz="2000" dirty="0">
                <a:latin typeface="Arial" pitchFamily="34" charset="0"/>
                <a:cs typeface="Arial" pitchFamily="34" charset="0"/>
              </a:rPr>
              <a:t>. Trên thực tế, PPDH và KTDH tích cực mới chủ yếu được sử dụng khi giáo viên dạy minh họa trong sinh hoạt chuyên môn (SHCM) hoặc thi GV giỏi.</a:t>
            </a:r>
          </a:p>
          <a:p>
            <a:pPr>
              <a:lnSpc>
                <a:spcPct val="150000"/>
              </a:lnSpc>
              <a:buNone/>
            </a:pPr>
            <a:r>
              <a:rPr lang="en-US" sz="2000" dirty="0" smtClean="0">
                <a:latin typeface="Arial" pitchFamily="34" charset="0"/>
                <a:cs typeface="Arial" pitchFamily="34" charset="0"/>
              </a:rPr>
              <a:t> </a:t>
            </a:r>
            <a:r>
              <a:rPr lang="vi-VN" sz="2000" dirty="0" smtClean="0">
                <a:latin typeface="Arial" pitchFamily="34" charset="0"/>
                <a:cs typeface="Arial" pitchFamily="34" charset="0"/>
              </a:rPr>
              <a:t>3</a:t>
            </a:r>
            <a:r>
              <a:rPr lang="vi-VN" sz="2000" dirty="0">
                <a:latin typeface="Arial" pitchFamily="34" charset="0"/>
                <a:cs typeface="Arial" pitchFamily="34" charset="0"/>
              </a:rPr>
              <a:t>. Việc sử dụng PPDH và KTDH tích cực trong các giờ thi GV giỏi mới chủ yếu là “trình diễn” của GV; chưa chú ý đến thực chất hoạt động học của HS.</a:t>
            </a:r>
          </a:p>
          <a:p>
            <a:pPr>
              <a:lnSpc>
                <a:spcPct val="150000"/>
              </a:lnSpc>
              <a:buNone/>
            </a:pPr>
            <a:endParaRPr lang="en-US" sz="2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7738" y="1052513"/>
            <a:ext cx="7543800" cy="4708981"/>
          </a:xfrm>
          <a:prstGeom prst="rect">
            <a:avLst/>
          </a:prstGeom>
        </p:spPr>
        <p:txBody>
          <a:bodyPr wrap="square">
            <a:spAutoFit/>
          </a:bodyPr>
          <a:lstStyle/>
          <a:p>
            <a:pPr>
              <a:lnSpc>
                <a:spcPct val="150000"/>
              </a:lnSpc>
            </a:pPr>
            <a:r>
              <a:rPr lang="vi-VN" sz="2000" b="1" i="1" dirty="0">
                <a:latin typeface="Arial" pitchFamily="34" charset="0"/>
                <a:cs typeface="Arial" pitchFamily="34" charset="0"/>
              </a:rPr>
              <a:t>Thể hiện như sau:</a:t>
            </a:r>
          </a:p>
          <a:p>
            <a:pPr>
              <a:lnSpc>
                <a:spcPct val="150000"/>
              </a:lnSpc>
            </a:pPr>
            <a:r>
              <a:rPr lang="vi-VN" sz="2000" dirty="0">
                <a:latin typeface="Arial" pitchFamily="34" charset="0"/>
                <a:cs typeface="Arial" pitchFamily="34" charset="0"/>
              </a:rPr>
              <a:t>- Các hoạt động học trong một bài học chưa thể hiện được “Tiến trình sư phạm” của PPDH tích cực mà GV sử dụng. Các hoạt động học chủ yếu được chia theo nội dung kiến thức trong SGK: Mục 1 là HĐ 1; Mục 2 là HĐ 2….</a:t>
            </a:r>
          </a:p>
          <a:p>
            <a:pPr>
              <a:lnSpc>
                <a:spcPct val="150000"/>
              </a:lnSpc>
            </a:pPr>
            <a:r>
              <a:rPr lang="vi-VN" sz="2000" dirty="0">
                <a:latin typeface="Arial" pitchFamily="34" charset="0"/>
                <a:cs typeface="Arial" pitchFamily="34" charset="0"/>
              </a:rPr>
              <a:t>- Trong 1 tiết tổ chức nhiều hoạt động, mỗi hoạt động cho HS thời gian từ 3 – 5 phút khiến cho HĐ trở nên hình thức; chỉ có một vài HS giỏi xong là coi như cả lớp xong.</a:t>
            </a:r>
          </a:p>
          <a:p>
            <a:pPr>
              <a:lnSpc>
                <a:spcPct val="150000"/>
              </a:lnSpc>
            </a:pPr>
            <a:r>
              <a:rPr lang="vi-VN" sz="2000" dirty="0">
                <a:latin typeface="Arial" pitchFamily="34" charset="0"/>
                <a:cs typeface="Arial" pitchFamily="34" charset="0"/>
              </a:rPr>
              <a:t> Thiết bị dạy học (TBDH), công nghệ thông tin (CNTT), “Phiếu học tập” được sử dụng không hiệu quả, còn lạm dụng.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latin typeface="Arial" pitchFamily="34" charset="0"/>
                <a:cs typeface="Arial" pitchFamily="34" charset="0"/>
              </a:rPr>
              <a:t>II. </a:t>
            </a:r>
            <a:r>
              <a:rPr lang="en-US" sz="2400" dirty="0" err="1" smtClean="0">
                <a:latin typeface="Arial" pitchFamily="34" charset="0"/>
                <a:cs typeface="Arial" pitchFamily="34" charset="0"/>
              </a:rPr>
              <a:t>Nguyên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nhân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không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thường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xuyên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chưa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hiệu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quả</a:t>
            </a:r>
            <a:endParaRPr lang="en-US" sz="2400"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a:buNone/>
            </a:pPr>
            <a:r>
              <a:rPr lang="en-US" sz="2000" dirty="0" smtClean="0">
                <a:latin typeface="Arial" pitchFamily="34" charset="0"/>
                <a:cs typeface="Arial" pitchFamily="34" charset="0"/>
              </a:rPr>
              <a:t>1. </a:t>
            </a:r>
            <a:r>
              <a:rPr lang="en-US" sz="2000" dirty="0" err="1" smtClean="0">
                <a:latin typeface="Arial" pitchFamily="34" charset="0"/>
                <a:cs typeface="Arial" pitchFamily="34" charset="0"/>
              </a:rPr>
              <a:t>Lâu</a:t>
            </a:r>
            <a:r>
              <a:rPr lang="en-US" sz="2000" dirty="0" smtClean="0">
                <a:latin typeface="Arial" pitchFamily="34" charset="0"/>
                <a:cs typeface="Arial" pitchFamily="34" charset="0"/>
              </a:rPr>
              <a:t> nay </a:t>
            </a:r>
            <a:r>
              <a:rPr lang="en-US" sz="2000" dirty="0" err="1" smtClean="0">
                <a:latin typeface="Arial" pitchFamily="34" charset="0"/>
                <a:cs typeface="Arial" pitchFamily="34" charset="0"/>
              </a:rPr>
              <a:t>điều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kiện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sử</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dụng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chưa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thuận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lợi</a:t>
            </a:r>
            <a:r>
              <a:rPr lang="en-US" sz="2000" dirty="0" smtClean="0">
                <a:latin typeface="Arial" pitchFamily="34" charset="0"/>
                <a:cs typeface="Arial" pitchFamily="34" charset="0"/>
              </a:rPr>
              <a:t>:</a:t>
            </a:r>
          </a:p>
          <a:p>
            <a:pPr lvl="1"/>
            <a:r>
              <a:rPr lang="en-US" sz="1600" dirty="0" smtClean="0">
                <a:latin typeface="Arial" pitchFamily="34" charset="0"/>
                <a:cs typeface="Arial" pitchFamily="34" charset="0"/>
              </a:rPr>
              <a:t>SGK </a:t>
            </a:r>
            <a:r>
              <a:rPr lang="en-US" sz="1600" dirty="0" err="1" smtClean="0">
                <a:latin typeface="Arial" pitchFamily="34" charset="0"/>
                <a:cs typeface="Arial" pitchFamily="34" charset="0"/>
              </a:rPr>
              <a:t>được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thiết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kế</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theo</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bài</a:t>
            </a:r>
            <a:r>
              <a:rPr lang="en-US" sz="1600" dirty="0" smtClean="0">
                <a:latin typeface="Arial" pitchFamily="34" charset="0"/>
                <a:cs typeface="Arial" pitchFamily="34" charset="0"/>
              </a:rPr>
              <a:t>/</a:t>
            </a:r>
            <a:r>
              <a:rPr lang="en-US" sz="1600" dirty="0" err="1" smtClean="0">
                <a:latin typeface="Arial" pitchFamily="34" charset="0"/>
                <a:cs typeface="Arial" pitchFamily="34" charset="0"/>
              </a:rPr>
              <a:t>tiết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mỗi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bài</a:t>
            </a:r>
            <a:r>
              <a:rPr lang="en-US" sz="1600" dirty="0" smtClean="0">
                <a:latin typeface="Arial" pitchFamily="34" charset="0"/>
                <a:cs typeface="Arial" pitchFamily="34" charset="0"/>
              </a:rPr>
              <a:t> 45 </a:t>
            </a:r>
            <a:r>
              <a:rPr lang="en-US" sz="1600" dirty="0" err="1" smtClean="0">
                <a:latin typeface="Arial" pitchFamily="34" charset="0"/>
                <a:cs typeface="Arial" pitchFamily="34" charset="0"/>
              </a:rPr>
              <a:t>phút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phải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dạy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hết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nội</a:t>
            </a:r>
            <a:r>
              <a:rPr lang="en-US" sz="1600" dirty="0" smtClean="0">
                <a:latin typeface="Arial" pitchFamily="34" charset="0"/>
                <a:cs typeface="Arial" pitchFamily="34" charset="0"/>
              </a:rPr>
              <a:t> dung; </a:t>
            </a:r>
            <a:r>
              <a:rPr lang="en-US" sz="1600" dirty="0" err="1" smtClean="0">
                <a:latin typeface="Arial" pitchFamily="34" charset="0"/>
                <a:cs typeface="Arial" pitchFamily="34" charset="0"/>
              </a:rPr>
              <a:t>nếu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không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hết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nội</a:t>
            </a:r>
            <a:r>
              <a:rPr lang="en-US" sz="1600" dirty="0" smtClean="0">
                <a:latin typeface="Arial" pitchFamily="34" charset="0"/>
                <a:cs typeface="Arial" pitchFamily="34" charset="0"/>
              </a:rPr>
              <a:t> dung </a:t>
            </a:r>
            <a:r>
              <a:rPr lang="en-US" sz="1600" dirty="0" err="1" smtClean="0">
                <a:latin typeface="Arial" pitchFamily="34" charset="0"/>
                <a:cs typeface="Arial" pitchFamily="34" charset="0"/>
              </a:rPr>
              <a:t>trong</a:t>
            </a:r>
            <a:r>
              <a:rPr lang="en-US" sz="1600" dirty="0" smtClean="0">
                <a:latin typeface="Arial" pitchFamily="34" charset="0"/>
                <a:cs typeface="Arial" pitchFamily="34" charset="0"/>
              </a:rPr>
              <a:t> 45 </a:t>
            </a:r>
            <a:r>
              <a:rPr lang="en-US" sz="1600" dirty="0" err="1" smtClean="0">
                <a:latin typeface="Arial" pitchFamily="34" charset="0"/>
                <a:cs typeface="Arial" pitchFamily="34" charset="0"/>
              </a:rPr>
              <a:t>phút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là</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Cháy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giáo</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án</a:t>
            </a:r>
            <a:r>
              <a:rPr lang="en-US" sz="1600" dirty="0" smtClean="0">
                <a:latin typeface="Arial" pitchFamily="34" charset="0"/>
                <a:cs typeface="Arial" pitchFamily="34" charset="0"/>
              </a:rPr>
              <a:t>”;</a:t>
            </a:r>
          </a:p>
          <a:p>
            <a:pPr lvl="1"/>
            <a:r>
              <a:rPr lang="en-US" sz="1600" dirty="0" err="1" smtClean="0">
                <a:latin typeface="Arial" pitchFamily="34" charset="0"/>
                <a:cs typeface="Arial" pitchFamily="34" charset="0"/>
              </a:rPr>
              <a:t>Cơ</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chế</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quản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lí</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còn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bao</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cấp</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kiểm</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tra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thông</a:t>
            </a:r>
            <a:r>
              <a:rPr lang="en-US" sz="1600" dirty="0" smtClean="0">
                <a:latin typeface="Arial" pitchFamily="34" charset="0"/>
                <a:cs typeface="Arial" pitchFamily="34" charset="0"/>
              </a:rPr>
              <a:t> qua “</a:t>
            </a:r>
            <a:r>
              <a:rPr lang="en-US" sz="1600" dirty="0" err="1" smtClean="0">
                <a:latin typeface="Arial" pitchFamily="34" charset="0"/>
                <a:cs typeface="Arial" pitchFamily="34" charset="0"/>
              </a:rPr>
              <a:t>Phân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phối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chương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trình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dự</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giờ</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đánh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giá</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việc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dạy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của</a:t>
            </a:r>
            <a:r>
              <a:rPr lang="en-US" sz="1600" dirty="0" smtClean="0">
                <a:latin typeface="Arial" pitchFamily="34" charset="0"/>
                <a:cs typeface="Arial" pitchFamily="34" charset="0"/>
              </a:rPr>
              <a:t> GV </a:t>
            </a:r>
            <a:r>
              <a:rPr lang="en-US" sz="1600" dirty="0" err="1" smtClean="0">
                <a:latin typeface="Arial" pitchFamily="34" charset="0"/>
                <a:cs typeface="Arial" pitchFamily="34" charset="0"/>
              </a:rPr>
              <a:t>là</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chính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Cháy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giáo</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án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là</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nỗi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ám</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ảnh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của</a:t>
            </a:r>
            <a:r>
              <a:rPr lang="en-US" sz="1600" dirty="0" smtClean="0">
                <a:latin typeface="Arial" pitchFamily="34" charset="0"/>
                <a:cs typeface="Arial" pitchFamily="34" charset="0"/>
              </a:rPr>
              <a:t> GV </a:t>
            </a:r>
            <a:r>
              <a:rPr lang="en-US" sz="1600" dirty="0" err="1" smtClean="0">
                <a:latin typeface="Arial" pitchFamily="34" charset="0"/>
                <a:cs typeface="Arial" pitchFamily="34" charset="0"/>
              </a:rPr>
              <a:t>khi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người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dự</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giờ</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nhất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là</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giờ</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được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Thanh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tra</a:t>
            </a:r>
            <a:r>
              <a:rPr lang="en-US" sz="1600" dirty="0" smtClean="0">
                <a:latin typeface="Arial" pitchFamily="34" charset="0"/>
                <a:cs typeface="Arial" pitchFamily="34" charset="0"/>
              </a:rPr>
              <a:t>”.</a:t>
            </a:r>
          </a:p>
          <a:p>
            <a:pPr>
              <a:buNone/>
            </a:pPr>
            <a:r>
              <a:rPr lang="en-US" sz="2000" dirty="0" smtClean="0">
                <a:latin typeface="Arial" pitchFamily="34" charset="0"/>
                <a:cs typeface="Arial" pitchFamily="34" charset="0"/>
              </a:rPr>
              <a:t>2.  Do </a:t>
            </a:r>
            <a:r>
              <a:rPr lang="en-US" sz="2000" dirty="0" err="1" smtClean="0">
                <a:latin typeface="Arial" pitchFamily="34" charset="0"/>
                <a:cs typeface="Arial" pitchFamily="34" charset="0"/>
              </a:rPr>
              <a:t>điều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kiện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chưa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thuận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lợi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nên</a:t>
            </a:r>
            <a:r>
              <a:rPr lang="en-US" sz="2000" dirty="0" smtClean="0">
                <a:latin typeface="Arial" pitchFamily="34" charset="0"/>
                <a:cs typeface="Arial" pitchFamily="34" charset="0"/>
              </a:rPr>
              <a:t> GV </a:t>
            </a:r>
            <a:r>
              <a:rPr lang="en-US" sz="2000" dirty="0" err="1" smtClean="0">
                <a:latin typeface="Arial" pitchFamily="34" charset="0"/>
                <a:cs typeface="Arial" pitchFamily="34" charset="0"/>
              </a:rPr>
              <a:t>ngại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sử</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dụng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hằng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ngày</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chỉ</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cố</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gắng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trình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diễn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khi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thao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giảng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dẫn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tới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tuy</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kiến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thức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nhưng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thiếu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kĩ</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năng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dẫn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đến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năng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lực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phạm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hạn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chế</a:t>
            </a:r>
            <a:r>
              <a:rPr lang="en-US" sz="2000" dirty="0" smtClean="0">
                <a:latin typeface="Arial" pitchFamily="34" charset="0"/>
                <a:cs typeface="Arial" pitchFamily="34" charset="0"/>
              </a:rPr>
              <a:t>.</a:t>
            </a:r>
          </a:p>
          <a:p>
            <a:pPr>
              <a:buNone/>
            </a:pPr>
            <a:r>
              <a:rPr lang="en-US" sz="2000" dirty="0" smtClean="0">
                <a:latin typeface="Arial" pitchFamily="34" charset="0"/>
                <a:cs typeface="Arial" pitchFamily="34" charset="0"/>
              </a:rPr>
              <a:t>3.  </a:t>
            </a:r>
            <a:r>
              <a:rPr lang="en-US" sz="2000" dirty="0" err="1" smtClean="0">
                <a:latin typeface="Arial" pitchFamily="34" charset="0"/>
                <a:cs typeface="Arial" pitchFamily="34" charset="0"/>
              </a:rPr>
              <a:t>Việc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thiết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kế</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bài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học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chủ</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yếu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theo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kinh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nghiệm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cũ</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không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vận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dụng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được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PPDH </a:t>
            </a:r>
            <a:r>
              <a:rPr lang="en-US" sz="2000" dirty="0" err="1" smtClean="0">
                <a:latin typeface="Arial" pitchFamily="34" charset="0"/>
                <a:cs typeface="Arial" pitchFamily="34" charset="0"/>
              </a:rPr>
              <a:t>và</a:t>
            </a:r>
            <a:r>
              <a:rPr lang="en-US" sz="2000" dirty="0" smtClean="0">
                <a:latin typeface="Arial" pitchFamily="34" charset="0"/>
                <a:cs typeface="Arial" pitchFamily="34" charset="0"/>
              </a:rPr>
              <a:t> KTDH </a:t>
            </a:r>
            <a:r>
              <a:rPr lang="en-US" sz="2000" dirty="0" err="1" smtClean="0">
                <a:latin typeface="Arial" pitchFamily="34" charset="0"/>
                <a:cs typeface="Arial" pitchFamily="34" charset="0"/>
              </a:rPr>
              <a:t>tích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cực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đã</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được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đào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tạo</a:t>
            </a:r>
            <a:r>
              <a:rPr lang="en-US" sz="2000" dirty="0" smtClean="0">
                <a:latin typeface="Arial" pitchFamily="34" charset="0"/>
                <a:cs typeface="Arial" pitchFamily="34" charset="0"/>
              </a:rPr>
              <a:t>.</a:t>
            </a:r>
          </a:p>
          <a:p>
            <a:pPr>
              <a:buNone/>
            </a:pPr>
            <a:r>
              <a:rPr lang="en-US" sz="2000" dirty="0" smtClean="0">
                <a:latin typeface="Arial" pitchFamily="34" charset="0"/>
                <a:cs typeface="Arial" pitchFamily="34" charset="0"/>
              </a:rPr>
              <a:t>4.  Do </a:t>
            </a:r>
            <a:r>
              <a:rPr lang="en-US" sz="2000" dirty="0" err="1" smtClean="0">
                <a:latin typeface="Arial" pitchFamily="34" charset="0"/>
                <a:cs typeface="Arial" pitchFamily="34" charset="0"/>
              </a:rPr>
              <a:t>kĩ</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năng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tổ</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chức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hoạt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động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học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của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học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sinh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còn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hạn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chế</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nên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việc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tổ</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chức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hoạt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động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học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của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học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sinh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không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hiệu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quả</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Việc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sử</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dụng</a:t>
            </a:r>
            <a:r>
              <a:rPr lang="en-US" sz="2000" dirty="0" smtClean="0">
                <a:latin typeface="Arial" pitchFamily="34" charset="0"/>
                <a:cs typeface="Arial" pitchFamily="34" charset="0"/>
              </a:rPr>
              <a:t> TBDH, </a:t>
            </a:r>
            <a:r>
              <a:rPr lang="en-US" sz="2000" dirty="0" err="1" smtClean="0">
                <a:latin typeface="Arial" pitchFamily="34" charset="0"/>
                <a:cs typeface="Arial" pitchFamily="34" charset="0"/>
              </a:rPr>
              <a:t>học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liệu</a:t>
            </a:r>
            <a:r>
              <a:rPr lang="en-US" sz="2000" dirty="0" smtClean="0">
                <a:latin typeface="Arial" pitchFamily="34" charset="0"/>
                <a:cs typeface="Arial" pitchFamily="34" charset="0"/>
              </a:rPr>
              <a:t>, CNTT </a:t>
            </a:r>
            <a:r>
              <a:rPr lang="en-US" sz="2000" dirty="0" err="1" smtClean="0">
                <a:latin typeface="Arial" pitchFamily="34" charset="0"/>
                <a:cs typeface="Arial" pitchFamily="34" charset="0"/>
              </a:rPr>
              <a:t>không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phù</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hợp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với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hoạt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động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học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của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học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sinh</a:t>
            </a:r>
            <a:r>
              <a:rPr lang="en-US" sz="2000" dirty="0" smtClean="0">
                <a:latin typeface="Arial" pitchFamily="34" charset="0"/>
                <a:cs typeface="Arial" pitchFamily="34" charset="0"/>
              </a:rPr>
              <a:t>.</a:t>
            </a:r>
          </a:p>
          <a:p>
            <a:pPr>
              <a:buNone/>
            </a:pPr>
            <a:endParaRPr lang="en-US" sz="20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vi-VN" sz="2400" dirty="0" smtClean="0"/>
              <a:t>III</a:t>
            </a:r>
            <a:r>
              <a:rPr lang="vi-VN" sz="2400" dirty="0" smtClean="0">
                <a:latin typeface="Arial" pitchFamily="34" charset="0"/>
                <a:cs typeface="Arial" pitchFamily="34" charset="0"/>
              </a:rPr>
              <a:t>. Chủ trương đổi mới</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
        <p:nvSpPr>
          <p:cNvPr id="3" name="Content Placeholder 2"/>
          <p:cNvSpPr>
            <a:spLocks noGrp="1"/>
          </p:cNvSpPr>
          <p:nvPr>
            <p:ph idx="1"/>
          </p:nvPr>
        </p:nvSpPr>
        <p:spPr>
          <a:xfrm>
            <a:off x="457200" y="1219200"/>
            <a:ext cx="8229600" cy="5097463"/>
          </a:xfrm>
        </p:spPr>
        <p:txBody>
          <a:bodyPr>
            <a:noAutofit/>
          </a:bodyPr>
          <a:lstStyle/>
          <a:p>
            <a:pPr>
              <a:buNone/>
            </a:pPr>
            <a:r>
              <a:rPr lang="en-US" sz="2000" dirty="0" smtClean="0">
                <a:latin typeface="Arial" pitchFamily="34" charset="0"/>
                <a:cs typeface="Arial" pitchFamily="34" charset="0"/>
              </a:rPr>
              <a:t>1.  </a:t>
            </a:r>
            <a:r>
              <a:rPr lang="en-US" sz="2000" dirty="0" err="1" smtClean="0">
                <a:latin typeface="Arial" pitchFamily="34" charset="0"/>
                <a:cs typeface="Arial" pitchFamily="34" charset="0"/>
              </a:rPr>
              <a:t>Bộ</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đã</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tạo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cơ</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chế</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quản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lí</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phát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huy</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tinh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thần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tự</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chủ</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sáng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tạo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của</a:t>
            </a:r>
            <a:r>
              <a:rPr lang="en-US" sz="2000" dirty="0" smtClean="0">
                <a:latin typeface="Arial" pitchFamily="34" charset="0"/>
                <a:cs typeface="Arial" pitchFamily="34" charset="0"/>
              </a:rPr>
              <a:t> GV, </a:t>
            </a:r>
            <a:r>
              <a:rPr lang="en-US" sz="2000" dirty="0" err="1" smtClean="0">
                <a:latin typeface="Arial" pitchFamily="34" charset="0"/>
                <a:cs typeface="Arial" pitchFamily="34" charset="0"/>
              </a:rPr>
              <a:t>tổ</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nhóm</a:t>
            </a:r>
            <a:r>
              <a:rPr lang="en-US" sz="2000" dirty="0" smtClean="0">
                <a:latin typeface="Arial" pitchFamily="34" charset="0"/>
                <a:cs typeface="Arial" pitchFamily="34" charset="0"/>
              </a:rPr>
              <a:t> CM, </a:t>
            </a:r>
            <a:r>
              <a:rPr lang="en-US" sz="2000" dirty="0" err="1" smtClean="0">
                <a:latin typeface="Arial" pitchFamily="34" charset="0"/>
                <a:cs typeface="Arial" pitchFamily="34" charset="0"/>
              </a:rPr>
              <a:t>nhà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trường</a:t>
            </a:r>
            <a:r>
              <a:rPr lang="en-US" sz="2000" dirty="0" smtClean="0">
                <a:latin typeface="Arial" pitchFamily="34" charset="0"/>
                <a:cs typeface="Arial" pitchFamily="34" charset="0"/>
              </a:rPr>
              <a:t>:</a:t>
            </a:r>
          </a:p>
          <a:p>
            <a:pPr lvl="1"/>
            <a:r>
              <a:rPr lang="en-US" sz="1600" dirty="0" err="1" smtClean="0">
                <a:latin typeface="Arial" pitchFamily="34" charset="0"/>
                <a:cs typeface="Arial" pitchFamily="34" charset="0"/>
              </a:rPr>
              <a:t>Phát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triển</a:t>
            </a:r>
            <a:r>
              <a:rPr lang="en-US" sz="1600" dirty="0" smtClean="0">
                <a:latin typeface="Arial" pitchFamily="34" charset="0"/>
                <a:cs typeface="Arial" pitchFamily="34" charset="0"/>
              </a:rPr>
              <a:t> CT </a:t>
            </a:r>
            <a:r>
              <a:rPr lang="en-US" sz="1600" dirty="0" err="1" smtClean="0">
                <a:latin typeface="Arial" pitchFamily="34" charset="0"/>
                <a:cs typeface="Arial" pitchFamily="34" charset="0"/>
              </a:rPr>
              <a:t>giáo</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dục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nhà</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trường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thông</a:t>
            </a:r>
            <a:r>
              <a:rPr lang="en-US" sz="1600" dirty="0" smtClean="0">
                <a:latin typeface="Arial" pitchFamily="34" charset="0"/>
                <a:cs typeface="Arial" pitchFamily="34" charset="0"/>
              </a:rPr>
              <a:t> qua </a:t>
            </a:r>
            <a:r>
              <a:rPr lang="en-US" sz="1600" dirty="0" err="1" smtClean="0">
                <a:latin typeface="Arial" pitchFamily="34" charset="0"/>
                <a:cs typeface="Arial" pitchFamily="34" charset="0"/>
              </a:rPr>
              <a:t>Sở</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để</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thực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hiện</a:t>
            </a:r>
            <a:r>
              <a:rPr lang="en-US" sz="1600" dirty="0" smtClean="0">
                <a:latin typeface="Arial" pitchFamily="34" charset="0"/>
                <a:cs typeface="Arial" pitchFamily="34" charset="0"/>
              </a:rPr>
              <a:t>;</a:t>
            </a:r>
          </a:p>
          <a:p>
            <a:pPr lvl="1"/>
            <a:r>
              <a:rPr lang="en-US" sz="1600" dirty="0" smtClean="0">
                <a:latin typeface="Arial" pitchFamily="34" charset="0"/>
                <a:cs typeface="Arial" pitchFamily="34" charset="0"/>
              </a:rPr>
              <a:t>GV, </a:t>
            </a:r>
            <a:r>
              <a:rPr lang="en-US" sz="1600" dirty="0" err="1" smtClean="0">
                <a:latin typeface="Arial" pitchFamily="34" charset="0"/>
                <a:cs typeface="Arial" pitchFamily="34" charset="0"/>
              </a:rPr>
              <a:t>tổ</a:t>
            </a:r>
            <a:r>
              <a:rPr lang="en-US" sz="1600" dirty="0" smtClean="0">
                <a:latin typeface="Arial" pitchFamily="34" charset="0"/>
                <a:cs typeface="Arial" pitchFamily="34" charset="0"/>
              </a:rPr>
              <a:t>/</a:t>
            </a:r>
            <a:r>
              <a:rPr lang="en-US" sz="1600" dirty="0" err="1" smtClean="0">
                <a:latin typeface="Arial" pitchFamily="34" charset="0"/>
                <a:cs typeface="Arial" pitchFamily="34" charset="0"/>
              </a:rPr>
              <a:t>nhóm</a:t>
            </a:r>
            <a:r>
              <a:rPr lang="en-US" sz="1600" dirty="0" smtClean="0">
                <a:latin typeface="Arial" pitchFamily="34" charset="0"/>
                <a:cs typeface="Arial" pitchFamily="34" charset="0"/>
              </a:rPr>
              <a:t> CM </a:t>
            </a:r>
            <a:r>
              <a:rPr lang="en-US" sz="1600" dirty="0" err="1" smtClean="0">
                <a:latin typeface="Arial" pitchFamily="34" charset="0"/>
                <a:cs typeface="Arial" pitchFamily="34" charset="0"/>
              </a:rPr>
              <a:t>được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chủ</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động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lựa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chọn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nội</a:t>
            </a:r>
            <a:r>
              <a:rPr lang="en-US" sz="1600" dirty="0" smtClean="0">
                <a:latin typeface="Arial" pitchFamily="34" charset="0"/>
                <a:cs typeface="Arial" pitchFamily="34" charset="0"/>
              </a:rPr>
              <a:t> dung, </a:t>
            </a:r>
            <a:r>
              <a:rPr lang="en-US" sz="1600" dirty="0" err="1" smtClean="0">
                <a:latin typeface="Arial" pitchFamily="34" charset="0"/>
                <a:cs typeface="Arial" pitchFamily="34" charset="0"/>
              </a:rPr>
              <a:t>xây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dựng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các</a:t>
            </a:r>
            <a:r>
              <a:rPr lang="en-US" sz="1600" dirty="0" smtClean="0">
                <a:latin typeface="Arial" pitchFamily="34" charset="0"/>
                <a:cs typeface="Arial" pitchFamily="34" charset="0"/>
              </a:rPr>
              <a:t> CĐ </a:t>
            </a:r>
            <a:r>
              <a:rPr lang="en-US" sz="1600" dirty="0" err="1" smtClean="0">
                <a:latin typeface="Arial" pitchFamily="34" charset="0"/>
                <a:cs typeface="Arial" pitchFamily="34" charset="0"/>
              </a:rPr>
              <a:t>dạy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học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để</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thực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hiện</a:t>
            </a:r>
            <a:r>
              <a:rPr lang="en-US" sz="1600" dirty="0" smtClean="0">
                <a:latin typeface="Arial" pitchFamily="34" charset="0"/>
                <a:cs typeface="Arial" pitchFamily="34" charset="0"/>
              </a:rPr>
              <a:t> ở </a:t>
            </a:r>
            <a:r>
              <a:rPr lang="en-US" sz="1600" dirty="0" err="1" smtClean="0">
                <a:latin typeface="Arial" pitchFamily="34" charset="0"/>
                <a:cs typeface="Arial" pitchFamily="34" charset="0"/>
              </a:rPr>
              <a:t>nhiều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tiết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học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mỗi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tiết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học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chỉ</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tổ</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chức</a:t>
            </a:r>
            <a:r>
              <a:rPr lang="en-US" sz="1600" dirty="0" smtClean="0">
                <a:latin typeface="Arial" pitchFamily="34" charset="0"/>
                <a:cs typeface="Arial" pitchFamily="34" charset="0"/>
              </a:rPr>
              <a:t> 1 – 2 </a:t>
            </a:r>
            <a:r>
              <a:rPr lang="en-US" sz="1600" dirty="0" err="1" smtClean="0">
                <a:latin typeface="Arial" pitchFamily="34" charset="0"/>
                <a:cs typeface="Arial" pitchFamily="34" charset="0"/>
              </a:rPr>
              <a:t>hoạt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động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học</a:t>
            </a:r>
            <a:r>
              <a:rPr lang="en-US" sz="1600" dirty="0" smtClean="0">
                <a:latin typeface="Arial" pitchFamily="34" charset="0"/>
                <a:cs typeface="Arial" pitchFamily="34" charset="0"/>
              </a:rPr>
              <a:t>.</a:t>
            </a:r>
          </a:p>
          <a:p>
            <a:pPr>
              <a:buNone/>
            </a:pPr>
            <a:r>
              <a:rPr lang="en-US" sz="2000" dirty="0" smtClean="0">
                <a:latin typeface="Arial" pitchFamily="34" charset="0"/>
                <a:cs typeface="Arial" pitchFamily="34" charset="0"/>
              </a:rPr>
              <a:t>2.  </a:t>
            </a:r>
            <a:r>
              <a:rPr lang="en-US" sz="2000" dirty="0" err="1" smtClean="0">
                <a:latin typeface="Arial" pitchFamily="34" charset="0"/>
                <a:cs typeface="Arial" pitchFamily="34" charset="0"/>
              </a:rPr>
              <a:t>Hướng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dẫn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xây</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dựng</a:t>
            </a:r>
            <a:r>
              <a:rPr lang="en-US" sz="2000" dirty="0" smtClean="0">
                <a:latin typeface="Arial" pitchFamily="34" charset="0"/>
                <a:cs typeface="Arial" pitchFamily="34" charset="0"/>
              </a:rPr>
              <a:t> CĐ </a:t>
            </a:r>
            <a:r>
              <a:rPr lang="en-US" sz="2000" dirty="0" err="1" smtClean="0">
                <a:latin typeface="Arial" pitchFamily="34" charset="0"/>
                <a:cs typeface="Arial" pitchFamily="34" charset="0"/>
              </a:rPr>
              <a:t>dạy</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học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thiết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kế</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bài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học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tiêu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chí</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phân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tích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rút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kinh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nghiệm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bài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học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đã</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được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Bộ</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hướng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dẫn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Công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văn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số</a:t>
            </a:r>
            <a:r>
              <a:rPr lang="en-US" sz="2000" dirty="0" smtClean="0">
                <a:latin typeface="Arial" pitchFamily="34" charset="0"/>
                <a:cs typeface="Arial" pitchFamily="34" charset="0"/>
              </a:rPr>
              <a:t> 5555/BGDĐT-</a:t>
            </a:r>
            <a:r>
              <a:rPr lang="en-US" sz="2000" dirty="0" err="1" smtClean="0">
                <a:latin typeface="Arial" pitchFamily="34" charset="0"/>
                <a:cs typeface="Arial" pitchFamily="34" charset="0"/>
              </a:rPr>
              <a:t>GDTrH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ngày</a:t>
            </a:r>
            <a:r>
              <a:rPr lang="en-US" sz="2000" dirty="0" smtClean="0">
                <a:latin typeface="Arial" pitchFamily="34" charset="0"/>
                <a:cs typeface="Arial" pitchFamily="34" charset="0"/>
              </a:rPr>
              <a:t> 08/10/2014:</a:t>
            </a:r>
          </a:p>
          <a:p>
            <a:pPr lvl="1"/>
            <a:r>
              <a:rPr lang="en-US" sz="1600" dirty="0" err="1" smtClean="0">
                <a:latin typeface="Arial" pitchFamily="34" charset="0"/>
                <a:cs typeface="Arial" pitchFamily="34" charset="0"/>
              </a:rPr>
              <a:t>Có</a:t>
            </a:r>
            <a:r>
              <a:rPr lang="en-US" sz="1600" dirty="0" smtClean="0">
                <a:latin typeface="Arial" pitchFamily="34" charset="0"/>
                <a:cs typeface="Arial" pitchFamily="34" charset="0"/>
              </a:rPr>
              <a:t> 4 </a:t>
            </a:r>
            <a:r>
              <a:rPr lang="en-US" sz="1600" dirty="0" err="1" smtClean="0">
                <a:latin typeface="Arial" pitchFamily="34" charset="0"/>
                <a:cs typeface="Arial" pitchFamily="34" charset="0"/>
              </a:rPr>
              <a:t>tiêu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chí</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cho</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Kế</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hoạch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bài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học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về</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Tiến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trình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bày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học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được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thiết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kế</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thành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các</a:t>
            </a:r>
            <a:r>
              <a:rPr lang="en-US" sz="1600" dirty="0" smtClean="0">
                <a:latin typeface="Arial" pitchFamily="34" charset="0"/>
                <a:cs typeface="Arial" pitchFamily="34" charset="0"/>
              </a:rPr>
              <a:t> HĐ </a:t>
            </a:r>
            <a:r>
              <a:rPr lang="en-US" sz="1600" dirty="0" err="1" smtClean="0">
                <a:latin typeface="Arial" pitchFamily="34" charset="0"/>
                <a:cs typeface="Arial" pitchFamily="34" charset="0"/>
              </a:rPr>
              <a:t>học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của</a:t>
            </a:r>
            <a:r>
              <a:rPr lang="en-US" sz="1600" dirty="0" smtClean="0">
                <a:latin typeface="Arial" pitchFamily="34" charset="0"/>
                <a:cs typeface="Arial" pitchFamily="34" charset="0"/>
              </a:rPr>
              <a:t> HS </a:t>
            </a:r>
            <a:r>
              <a:rPr lang="en-US" sz="1600" dirty="0" err="1" smtClean="0">
                <a:latin typeface="Arial" pitchFamily="34" charset="0"/>
                <a:cs typeface="Arial" pitchFamily="34" charset="0"/>
              </a:rPr>
              <a:t>theo</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tiến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trình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sư</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phạm</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của</a:t>
            </a:r>
            <a:r>
              <a:rPr lang="en-US" sz="1600" dirty="0" smtClean="0">
                <a:latin typeface="Arial" pitchFamily="34" charset="0"/>
                <a:cs typeface="Arial" pitchFamily="34" charset="0"/>
              </a:rPr>
              <a:t> PPDH </a:t>
            </a:r>
            <a:r>
              <a:rPr lang="en-US" sz="1600" dirty="0" err="1" smtClean="0">
                <a:latin typeface="Arial" pitchFamily="34" charset="0"/>
                <a:cs typeface="Arial" pitchFamily="34" charset="0"/>
              </a:rPr>
              <a:t>tích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cực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Giải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quyết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vấn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đề</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Bàn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tay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nặn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bột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Dạy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học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dự</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án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Dạy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học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tìm</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tòi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nghiên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cứu</a:t>
            </a:r>
            <a:r>
              <a:rPr lang="en-US" sz="1600" dirty="0" smtClean="0">
                <a:latin typeface="Arial" pitchFamily="34" charset="0"/>
                <a:cs typeface="Arial" pitchFamily="34" charset="0"/>
              </a:rPr>
              <a:t>…);</a:t>
            </a:r>
          </a:p>
          <a:p>
            <a:pPr lvl="1"/>
            <a:r>
              <a:rPr lang="en-US" sz="1600" dirty="0" err="1" smtClean="0">
                <a:latin typeface="Arial" pitchFamily="34" charset="0"/>
                <a:cs typeface="Arial" pitchFamily="34" charset="0"/>
              </a:rPr>
              <a:t>Có</a:t>
            </a:r>
            <a:r>
              <a:rPr lang="en-US" sz="1600" dirty="0" smtClean="0">
                <a:latin typeface="Arial" pitchFamily="34" charset="0"/>
                <a:cs typeface="Arial" pitchFamily="34" charset="0"/>
              </a:rPr>
              <a:t> 4 </a:t>
            </a:r>
            <a:r>
              <a:rPr lang="en-US" sz="1600" dirty="0" err="1" smtClean="0">
                <a:latin typeface="Arial" pitchFamily="34" charset="0"/>
                <a:cs typeface="Arial" pitchFamily="34" charset="0"/>
              </a:rPr>
              <a:t>tiêu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chí</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cho</a:t>
            </a:r>
            <a:r>
              <a:rPr lang="en-US" sz="1600" dirty="0" smtClean="0">
                <a:latin typeface="Arial" pitchFamily="34" charset="0"/>
                <a:cs typeface="Arial" pitchFamily="34" charset="0"/>
              </a:rPr>
              <a:t> HĐ </a:t>
            </a:r>
            <a:r>
              <a:rPr lang="en-US" sz="1600" dirty="0" err="1" smtClean="0">
                <a:latin typeface="Arial" pitchFamily="34" charset="0"/>
                <a:cs typeface="Arial" pitchFamily="34" charset="0"/>
              </a:rPr>
              <a:t>dạy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của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thầy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tương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ứng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với</a:t>
            </a:r>
            <a:r>
              <a:rPr lang="en-US" sz="1600" dirty="0" smtClean="0">
                <a:latin typeface="Arial" pitchFamily="34" charset="0"/>
                <a:cs typeface="Arial" pitchFamily="34" charset="0"/>
              </a:rPr>
              <a:t> 4 </a:t>
            </a:r>
            <a:r>
              <a:rPr lang="en-US" sz="1600" dirty="0" err="1" smtClean="0">
                <a:latin typeface="Arial" pitchFamily="34" charset="0"/>
                <a:cs typeface="Arial" pitchFamily="34" charset="0"/>
              </a:rPr>
              <a:t>tiêu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chí</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cho</a:t>
            </a:r>
            <a:r>
              <a:rPr lang="en-US" sz="1600" dirty="0" smtClean="0">
                <a:latin typeface="Arial" pitchFamily="34" charset="0"/>
                <a:cs typeface="Arial" pitchFamily="34" charset="0"/>
              </a:rPr>
              <a:t> HĐ </a:t>
            </a:r>
            <a:r>
              <a:rPr lang="en-US" sz="1600" dirty="0" err="1" smtClean="0">
                <a:latin typeface="Arial" pitchFamily="34" charset="0"/>
                <a:cs typeface="Arial" pitchFamily="34" charset="0"/>
              </a:rPr>
              <a:t>học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của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học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sinh</a:t>
            </a:r>
            <a:r>
              <a:rPr lang="en-US" sz="1600" dirty="0" smtClean="0">
                <a:latin typeface="Arial" pitchFamily="34" charset="0"/>
                <a:cs typeface="Arial" pitchFamily="34" charset="0"/>
              </a:rPr>
              <a:t>: (1) </a:t>
            </a:r>
            <a:r>
              <a:rPr lang="en-US" sz="1600" dirty="0" err="1" smtClean="0">
                <a:latin typeface="Arial" pitchFamily="34" charset="0"/>
                <a:cs typeface="Arial" pitchFamily="34" charset="0"/>
              </a:rPr>
              <a:t>Thầy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giao</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nhiệm</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vụ</a:t>
            </a:r>
            <a:r>
              <a:rPr lang="en-US" sz="1600" dirty="0" smtClean="0">
                <a:latin typeface="Arial" pitchFamily="34" charset="0"/>
                <a:cs typeface="Arial" pitchFamily="34" charset="0"/>
              </a:rPr>
              <a:t> - </a:t>
            </a:r>
            <a:r>
              <a:rPr lang="en-US" sz="1600" dirty="0" err="1" smtClean="0">
                <a:latin typeface="Arial" pitchFamily="34" charset="0"/>
                <a:cs typeface="Arial" pitchFamily="34" charset="0"/>
              </a:rPr>
              <a:t>Trò</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nhận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nhiệm</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vụ</a:t>
            </a:r>
            <a:r>
              <a:rPr lang="en-US" sz="1600" dirty="0" smtClean="0">
                <a:latin typeface="Arial" pitchFamily="34" charset="0"/>
                <a:cs typeface="Arial" pitchFamily="34" charset="0"/>
              </a:rPr>
              <a:t>; (2) </a:t>
            </a:r>
            <a:r>
              <a:rPr lang="en-US" sz="1600" dirty="0" err="1" smtClean="0">
                <a:latin typeface="Arial" pitchFamily="34" charset="0"/>
                <a:cs typeface="Arial" pitchFamily="34" charset="0"/>
              </a:rPr>
              <a:t>Trò</a:t>
            </a:r>
            <a:r>
              <a:rPr lang="en-US" sz="1600" dirty="0" smtClean="0">
                <a:latin typeface="Arial" pitchFamily="34" charset="0"/>
                <a:cs typeface="Arial" pitchFamily="34" charset="0"/>
              </a:rPr>
              <a:t> HĐ </a:t>
            </a:r>
            <a:r>
              <a:rPr lang="en-US" sz="1600" dirty="0" err="1" smtClean="0">
                <a:latin typeface="Arial" pitchFamily="34" charset="0"/>
                <a:cs typeface="Arial" pitchFamily="34" charset="0"/>
              </a:rPr>
              <a:t>học</a:t>
            </a:r>
            <a:r>
              <a:rPr lang="en-US" sz="1600" dirty="0" smtClean="0">
                <a:latin typeface="Arial" pitchFamily="34" charset="0"/>
                <a:cs typeface="Arial" pitchFamily="34" charset="0"/>
              </a:rPr>
              <a:t> – </a:t>
            </a:r>
            <a:r>
              <a:rPr lang="en-US" sz="1600" dirty="0" err="1" smtClean="0">
                <a:latin typeface="Arial" pitchFamily="34" charset="0"/>
                <a:cs typeface="Arial" pitchFamily="34" charset="0"/>
              </a:rPr>
              <a:t>Thầy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quan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sát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giúp</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đỡ</a:t>
            </a:r>
            <a:r>
              <a:rPr lang="en-US" sz="1600" dirty="0" smtClean="0">
                <a:latin typeface="Arial" pitchFamily="34" charset="0"/>
                <a:cs typeface="Arial" pitchFamily="34" charset="0"/>
              </a:rPr>
              <a:t>; (3) </a:t>
            </a:r>
            <a:r>
              <a:rPr lang="en-US" sz="1600" dirty="0" err="1" smtClean="0">
                <a:latin typeface="Arial" pitchFamily="34" charset="0"/>
                <a:cs typeface="Arial" pitchFamily="34" charset="0"/>
              </a:rPr>
              <a:t>Thầy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định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hướng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hỗ</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trợ</a:t>
            </a:r>
            <a:r>
              <a:rPr lang="en-US" sz="1600" dirty="0" smtClean="0">
                <a:latin typeface="Arial" pitchFamily="34" charset="0"/>
                <a:cs typeface="Arial" pitchFamily="34" charset="0"/>
              </a:rPr>
              <a:t> - </a:t>
            </a:r>
            <a:r>
              <a:rPr lang="en-US" sz="1600" dirty="0" err="1" smtClean="0">
                <a:latin typeface="Arial" pitchFamily="34" charset="0"/>
                <a:cs typeface="Arial" pitchFamily="34" charset="0"/>
              </a:rPr>
              <a:t>Trò</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báo</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cáo</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thảo</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luận</a:t>
            </a:r>
            <a:r>
              <a:rPr lang="en-US" sz="1600" dirty="0" smtClean="0">
                <a:latin typeface="Arial" pitchFamily="34" charset="0"/>
                <a:cs typeface="Arial" pitchFamily="34" charset="0"/>
              </a:rPr>
              <a:t>; (4) </a:t>
            </a:r>
            <a:r>
              <a:rPr lang="en-US" sz="1600" dirty="0" err="1" smtClean="0">
                <a:latin typeface="Arial" pitchFamily="34" charset="0"/>
                <a:cs typeface="Arial" pitchFamily="34" charset="0"/>
              </a:rPr>
              <a:t>Trò</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hoàn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thành</a:t>
            </a:r>
            <a:r>
              <a:rPr lang="en-US" sz="1600" dirty="0" smtClean="0">
                <a:latin typeface="Arial" pitchFamily="34" charset="0"/>
                <a:cs typeface="Arial" pitchFamily="34" charset="0"/>
              </a:rPr>
              <a:t> SP </a:t>
            </a:r>
            <a:r>
              <a:rPr lang="en-US" sz="1600" dirty="0" err="1" smtClean="0">
                <a:latin typeface="Arial" pitchFamily="34" charset="0"/>
                <a:cs typeface="Arial" pitchFamily="34" charset="0"/>
              </a:rPr>
              <a:t>học</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tập</a:t>
            </a:r>
            <a:r>
              <a:rPr lang="en-US" sz="1600" dirty="0" smtClean="0">
                <a:latin typeface="Arial" pitchFamily="34" charset="0"/>
                <a:cs typeface="Arial" pitchFamily="34" charset="0"/>
              </a:rPr>
              <a:t> – </a:t>
            </a:r>
            <a:r>
              <a:rPr lang="en-US" sz="1600" dirty="0" err="1" smtClean="0">
                <a:latin typeface="Arial" pitchFamily="34" charset="0"/>
                <a:cs typeface="Arial" pitchFamily="34" charset="0"/>
              </a:rPr>
              <a:t>Thầy</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nhận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xét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đánh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giá</a:t>
            </a:r>
            <a:r>
              <a:rPr lang="en-US" sz="1600" dirty="0" smtClean="0">
                <a:latin typeface="Arial" pitchFamily="34" charset="0"/>
                <a:cs typeface="Arial" pitchFamily="34" charset="0"/>
              </a:rPr>
              <a:t>.</a:t>
            </a:r>
          </a:p>
          <a:p>
            <a:pPr>
              <a:buNone/>
            </a:pPr>
            <a:endParaRPr lang="en-US" sz="20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620</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I. Thực trạng sử dụng PPDH và KTDH tích cực.</vt:lpstr>
      <vt:lpstr>Slide 3</vt:lpstr>
      <vt:lpstr>II. Nguyên nhân không thường xuyên, chưa hiệu quả</vt:lpstr>
      <vt:lpstr>III. Chủ trương đổi mới.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trantham</dc:creator>
  <cp:lastModifiedBy>trantham</cp:lastModifiedBy>
  <cp:revision>3</cp:revision>
  <dcterms:created xsi:type="dcterms:W3CDTF">2017-09-13T03:06:51Z</dcterms:created>
  <dcterms:modified xsi:type="dcterms:W3CDTF">2017-09-13T03:27:13Z</dcterms:modified>
</cp:coreProperties>
</file>